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65" r:id="rId4"/>
    <p:sldId id="266" r:id="rId5"/>
    <p:sldId id="258" r:id="rId6"/>
    <p:sldId id="272" r:id="rId7"/>
    <p:sldId id="271" r:id="rId8"/>
    <p:sldId id="268" r:id="rId9"/>
    <p:sldId id="274" r:id="rId10"/>
    <p:sldId id="275" r:id="rId11"/>
    <p:sldId id="277" r:id="rId12"/>
    <p:sldId id="278" r:id="rId13"/>
    <p:sldId id="279" r:id="rId14"/>
    <p:sldId id="276" r:id="rId15"/>
    <p:sldId id="261" r:id="rId16"/>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77" autoAdjust="0"/>
    <p:restoredTop sz="84125" autoAdjust="0"/>
  </p:normalViewPr>
  <p:slideViewPr>
    <p:cSldViewPr snapToGrid="0">
      <p:cViewPr>
        <p:scale>
          <a:sx n="79" d="100"/>
          <a:sy n="79" d="100"/>
        </p:scale>
        <p:origin x="96"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B770E372-DF28-4DD0-B9ED-A3625A0BAE1F}" type="datetimeFigureOut">
              <a:rPr lang="en-IN" smtClean="0"/>
              <a:t>25-03-2019</a:t>
            </a:fld>
            <a:endParaRPr lang="en-IN"/>
          </a:p>
        </p:txBody>
      </p:sp>
      <p:sp>
        <p:nvSpPr>
          <p:cNvPr id="4" name="Footer Placeholder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9C92632F-76DC-4D4B-BCD6-B1B0007A0A63}" type="slidenum">
              <a:rPr lang="en-IN" smtClean="0"/>
              <a:t>‹Nº›</a:t>
            </a:fld>
            <a:endParaRPr lang="en-IN"/>
          </a:p>
        </p:txBody>
      </p:sp>
    </p:spTree>
    <p:extLst>
      <p:ext uri="{BB962C8B-B14F-4D97-AF65-F5344CB8AC3E}">
        <p14:creationId xmlns:p14="http://schemas.microsoft.com/office/powerpoint/2010/main" val="4235978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DA71DD8A-B5A6-40FF-A1CA-E99D6DA20307}" type="datetimeFigureOut">
              <a:rPr lang="es-MX" smtClean="0"/>
              <a:t>25/03/2019</a:t>
            </a:fld>
            <a:endParaRPr lang="es-MX"/>
          </a:p>
        </p:txBody>
      </p:sp>
      <p:sp>
        <p:nvSpPr>
          <p:cNvPr id="4" name="Marcador de imagen d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9EF9EFCF-7A6A-4798-9043-3D754E72CB09}" type="slidenum">
              <a:rPr lang="es-MX" smtClean="0"/>
              <a:t>‹Nº›</a:t>
            </a:fld>
            <a:endParaRPr lang="es-MX"/>
          </a:p>
        </p:txBody>
      </p:sp>
    </p:spTree>
    <p:extLst>
      <p:ext uri="{BB962C8B-B14F-4D97-AF65-F5344CB8AC3E}">
        <p14:creationId xmlns:p14="http://schemas.microsoft.com/office/powerpoint/2010/main" val="2001028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9EF9EFCF-7A6A-4798-9043-3D754E72CB09}" type="slidenum">
              <a:rPr lang="es-MX" smtClean="0"/>
              <a:t>1</a:t>
            </a:fld>
            <a:endParaRPr lang="es-MX"/>
          </a:p>
        </p:txBody>
      </p:sp>
    </p:spTree>
    <p:extLst>
      <p:ext uri="{BB962C8B-B14F-4D97-AF65-F5344CB8AC3E}">
        <p14:creationId xmlns:p14="http://schemas.microsoft.com/office/powerpoint/2010/main" val="22838256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lvl="0"/>
            <a:r>
              <a:rPr lang="es-ES" sz="1200" kern="1200" dirty="0" smtClean="0">
                <a:solidFill>
                  <a:schemeClr val="tx1"/>
                </a:solidFill>
                <a:effectLst/>
                <a:latin typeface="+mn-lt"/>
                <a:ea typeface="+mn-ea"/>
                <a:cs typeface="+mn-cs"/>
              </a:rPr>
              <a:t>39 </a:t>
            </a:r>
            <a:r>
              <a:rPr lang="en-US" sz="1200" kern="1200" noProof="0" dirty="0" smtClean="0">
                <a:solidFill>
                  <a:schemeClr val="tx1"/>
                </a:solidFill>
                <a:effectLst/>
                <a:latin typeface="+mn-lt"/>
                <a:ea typeface="+mn-ea"/>
                <a:cs typeface="+mn-cs"/>
              </a:rPr>
              <a:t>survey responses were analyzed the graph represent the number of responses</a:t>
            </a:r>
            <a:r>
              <a:rPr lang="en-US" sz="1200" kern="1200" baseline="0" noProof="0" dirty="0" smtClean="0">
                <a:solidFill>
                  <a:schemeClr val="tx1"/>
                </a:solidFill>
                <a:effectLst/>
                <a:latin typeface="+mn-lt"/>
                <a:ea typeface="+mn-ea"/>
                <a:cs typeface="+mn-cs"/>
              </a:rPr>
              <a:t> of the choices of</a:t>
            </a:r>
          </a:p>
          <a:p>
            <a:r>
              <a:rPr lang="en-US" sz="1200" b="1" kern="1200" dirty="0" smtClean="0">
                <a:solidFill>
                  <a:schemeClr val="tx1"/>
                </a:solidFill>
                <a:effectLst/>
                <a:latin typeface="+mn-lt"/>
                <a:ea typeface="+mn-ea"/>
                <a:cs typeface="+mn-cs"/>
              </a:rPr>
              <a:t>N</a:t>
            </a:r>
            <a:r>
              <a:rPr lang="en-US" sz="1200" kern="1200" dirty="0" smtClean="0">
                <a:solidFill>
                  <a:schemeClr val="tx1"/>
                </a:solidFill>
                <a:effectLst/>
                <a:latin typeface="+mn-lt"/>
                <a:ea typeface="+mn-ea"/>
                <a:cs typeface="+mn-cs"/>
              </a:rPr>
              <a:t> = Not applied / No value</a:t>
            </a:r>
            <a:endParaRPr lang="es-MX"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D </a:t>
            </a:r>
            <a:r>
              <a:rPr lang="en-US" sz="1200" kern="1200" dirty="0" smtClean="0">
                <a:solidFill>
                  <a:schemeClr val="tx1"/>
                </a:solidFill>
                <a:effectLst/>
                <a:latin typeface="+mn-lt"/>
                <a:ea typeface="+mn-ea"/>
                <a:cs typeface="+mn-cs"/>
              </a:rPr>
              <a:t>= Desired but not required</a:t>
            </a:r>
            <a:endParaRPr lang="es-MX"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R</a:t>
            </a:r>
            <a:r>
              <a:rPr lang="en-US" sz="1200" kern="1200" dirty="0" smtClean="0">
                <a:solidFill>
                  <a:schemeClr val="tx1"/>
                </a:solidFill>
                <a:effectLst/>
                <a:latin typeface="+mn-lt"/>
                <a:ea typeface="+mn-ea"/>
                <a:cs typeface="+mn-cs"/>
              </a:rPr>
              <a:t> = Required</a:t>
            </a:r>
            <a:endParaRPr lang="es-MX"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M</a:t>
            </a:r>
            <a:r>
              <a:rPr lang="en-US" sz="1200" kern="1200" dirty="0" smtClean="0">
                <a:solidFill>
                  <a:schemeClr val="tx1"/>
                </a:solidFill>
                <a:effectLst/>
                <a:latin typeface="+mn-lt"/>
                <a:ea typeface="+mn-ea"/>
                <a:cs typeface="+mn-cs"/>
              </a:rPr>
              <a:t> = Mandatory</a:t>
            </a:r>
            <a:endParaRPr lang="es-MX" sz="1200" kern="1200" dirty="0" smtClean="0">
              <a:solidFill>
                <a:schemeClr val="tx1"/>
              </a:solidFill>
              <a:effectLst/>
              <a:latin typeface="+mn-lt"/>
              <a:ea typeface="+mn-ea"/>
              <a:cs typeface="+mn-cs"/>
            </a:endParaRPr>
          </a:p>
          <a:p>
            <a:pPr lvl="0"/>
            <a:endParaRPr lang="en-US" sz="1200" kern="1200" baseline="0" noProof="0" dirty="0" smtClean="0">
              <a:solidFill>
                <a:schemeClr val="tx1"/>
              </a:solidFill>
              <a:effectLst/>
              <a:latin typeface="+mn-lt"/>
              <a:ea typeface="+mn-ea"/>
              <a:cs typeface="+mn-cs"/>
            </a:endParaRPr>
          </a:p>
          <a:p>
            <a:pPr lvl="0"/>
            <a:r>
              <a:rPr lang="en-US" sz="1200" kern="1200" noProof="0" dirty="0" smtClean="0">
                <a:solidFill>
                  <a:schemeClr val="tx1"/>
                </a:solidFill>
                <a:effectLst/>
                <a:latin typeface="+mn-lt"/>
                <a:ea typeface="+mn-ea"/>
                <a:cs typeface="+mn-cs"/>
              </a:rPr>
              <a:t> for</a:t>
            </a:r>
            <a:r>
              <a:rPr lang="en-US" sz="1200" kern="1200" baseline="0" noProof="0" dirty="0" smtClean="0">
                <a:solidFill>
                  <a:schemeClr val="tx1"/>
                </a:solidFill>
                <a:effectLst/>
                <a:latin typeface="+mn-lt"/>
                <a:ea typeface="+mn-ea"/>
                <a:cs typeface="+mn-cs"/>
              </a:rPr>
              <a:t> each of the 6 General functionalities </a:t>
            </a:r>
          </a:p>
          <a:p>
            <a:pPr lvl="0"/>
            <a:endParaRPr lang="en-US" sz="1200" kern="1200" baseline="0" noProof="0" dirty="0" smtClean="0">
              <a:solidFill>
                <a:schemeClr val="tx1"/>
              </a:solidFill>
              <a:effectLst/>
              <a:latin typeface="+mn-lt"/>
              <a:ea typeface="+mn-ea"/>
              <a:cs typeface="+mn-cs"/>
            </a:endParaRPr>
          </a:p>
          <a:p>
            <a:pPr lvl="0"/>
            <a:r>
              <a:rPr lang="en-US" sz="1200" kern="1200" baseline="0" noProof="0" dirty="0" smtClean="0">
                <a:solidFill>
                  <a:schemeClr val="tx1"/>
                </a:solidFill>
                <a:effectLst/>
                <a:latin typeface="+mn-lt"/>
                <a:ea typeface="+mn-ea"/>
                <a:cs typeface="+mn-cs"/>
              </a:rPr>
              <a:t>The green color represent that a functionality is consider mandatory (dark green) o required (clear green)</a:t>
            </a:r>
          </a:p>
          <a:p>
            <a:pPr lvl="0"/>
            <a:r>
              <a:rPr lang="en-US" sz="1200" kern="1200" baseline="0" noProof="0" dirty="0" smtClean="0">
                <a:solidFill>
                  <a:schemeClr val="tx1"/>
                </a:solidFill>
                <a:effectLst/>
                <a:latin typeface="+mn-lt"/>
                <a:ea typeface="+mn-ea"/>
                <a:cs typeface="+mn-cs"/>
              </a:rPr>
              <a:t>The yellow color represent that a functionality is between required and desired (yellow) o desired (orange)</a:t>
            </a:r>
            <a:endParaRPr lang="en-US" dirty="0"/>
          </a:p>
        </p:txBody>
      </p:sp>
      <p:sp>
        <p:nvSpPr>
          <p:cNvPr id="4" name="Marcador de número de diapositiva 3"/>
          <p:cNvSpPr>
            <a:spLocks noGrp="1"/>
          </p:cNvSpPr>
          <p:nvPr>
            <p:ph type="sldNum" sz="quarter" idx="10"/>
          </p:nvPr>
        </p:nvSpPr>
        <p:spPr/>
        <p:txBody>
          <a:bodyPr/>
          <a:lstStyle/>
          <a:p>
            <a:fld id="{9EF9EFCF-7A6A-4798-9043-3D754E72CB09}" type="slidenum">
              <a:rPr lang="es-MX" smtClean="0"/>
              <a:t>12</a:t>
            </a:fld>
            <a:endParaRPr lang="es-MX"/>
          </a:p>
        </p:txBody>
      </p:sp>
    </p:spTree>
    <p:extLst>
      <p:ext uri="{BB962C8B-B14F-4D97-AF65-F5344CB8AC3E}">
        <p14:creationId xmlns:p14="http://schemas.microsoft.com/office/powerpoint/2010/main" val="3655111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lvl="0"/>
            <a:endParaRPr lang="en-US" sz="1200" kern="1200" noProof="0" dirty="0" smtClean="0">
              <a:solidFill>
                <a:schemeClr val="tx1"/>
              </a:solidFill>
              <a:effectLst/>
              <a:latin typeface="+mn-lt"/>
              <a:ea typeface="+mn-ea"/>
              <a:cs typeface="+mn-cs"/>
            </a:endParaRPr>
          </a:p>
          <a:p>
            <a:pPr lvl="0"/>
            <a:r>
              <a:rPr lang="en-US" sz="1200" kern="1200" noProof="0" dirty="0" smtClean="0">
                <a:solidFill>
                  <a:schemeClr val="tx1"/>
                </a:solidFill>
                <a:effectLst/>
                <a:latin typeface="+mn-lt"/>
                <a:ea typeface="+mn-ea"/>
                <a:cs typeface="+mn-cs"/>
              </a:rPr>
              <a:t>The</a:t>
            </a:r>
            <a:r>
              <a:rPr lang="en-US" sz="1200" kern="1200" baseline="0" noProof="0" dirty="0" smtClean="0">
                <a:solidFill>
                  <a:schemeClr val="tx1"/>
                </a:solidFill>
                <a:effectLst/>
                <a:latin typeface="+mn-lt"/>
                <a:ea typeface="+mn-ea"/>
                <a:cs typeface="+mn-cs"/>
              </a:rPr>
              <a:t> analysis of the audit process functionalities identifies</a:t>
            </a:r>
          </a:p>
          <a:p>
            <a:pPr lvl="0"/>
            <a:r>
              <a:rPr lang="en-US" sz="1200" kern="1200" baseline="0" noProof="0" dirty="0" smtClean="0">
                <a:solidFill>
                  <a:schemeClr val="tx1"/>
                </a:solidFill>
                <a:effectLst/>
                <a:latin typeface="+mn-lt"/>
                <a:ea typeface="+mn-ea"/>
                <a:cs typeface="+mn-cs"/>
              </a:rPr>
              <a:t>6 mandatory</a:t>
            </a:r>
          </a:p>
          <a:p>
            <a:pPr lvl="0"/>
            <a:r>
              <a:rPr lang="en-US" sz="1200" kern="1200" baseline="0" noProof="0" dirty="0" smtClean="0">
                <a:solidFill>
                  <a:schemeClr val="tx1"/>
                </a:solidFill>
                <a:effectLst/>
                <a:latin typeface="+mn-lt"/>
                <a:ea typeface="+mn-ea"/>
                <a:cs typeface="+mn-cs"/>
              </a:rPr>
              <a:t>6 required</a:t>
            </a:r>
          </a:p>
          <a:p>
            <a:pPr lvl="0"/>
            <a:r>
              <a:rPr lang="en-US" sz="1200" kern="1200" baseline="0" noProof="0" dirty="0" smtClean="0">
                <a:solidFill>
                  <a:schemeClr val="tx1"/>
                </a:solidFill>
                <a:effectLst/>
                <a:latin typeface="+mn-lt"/>
                <a:ea typeface="+mn-ea"/>
                <a:cs typeface="+mn-cs"/>
              </a:rPr>
              <a:t>3 between required and desired</a:t>
            </a:r>
          </a:p>
          <a:p>
            <a:pPr lvl="0"/>
            <a:r>
              <a:rPr lang="en-US" sz="1200" kern="1200" baseline="0" noProof="0" dirty="0" smtClean="0">
                <a:solidFill>
                  <a:schemeClr val="tx1"/>
                </a:solidFill>
                <a:effectLst/>
                <a:latin typeface="+mn-lt"/>
                <a:ea typeface="+mn-ea"/>
                <a:cs typeface="+mn-cs"/>
              </a:rPr>
              <a:t>3 desired</a:t>
            </a:r>
          </a:p>
          <a:p>
            <a:pPr lvl="0"/>
            <a:endParaRPr lang="es-ES" sz="1200" kern="1200" baseline="0" dirty="0" smtClean="0">
              <a:solidFill>
                <a:schemeClr val="tx1"/>
              </a:solidFill>
              <a:effectLst/>
              <a:latin typeface="+mn-lt"/>
              <a:ea typeface="+mn-ea"/>
              <a:cs typeface="+mn-cs"/>
            </a:endParaRPr>
          </a:p>
          <a:p>
            <a:pPr lvl="0"/>
            <a:r>
              <a:rPr lang="en-US" sz="1200" kern="1200" noProof="0" dirty="0" smtClean="0">
                <a:solidFill>
                  <a:schemeClr val="tx1"/>
                </a:solidFill>
                <a:effectLst/>
                <a:latin typeface="+mn-lt"/>
                <a:ea typeface="+mn-ea"/>
                <a:cs typeface="+mn-cs"/>
              </a:rPr>
              <a:t>The</a:t>
            </a:r>
            <a:r>
              <a:rPr lang="en-US" sz="1200" kern="1200" baseline="0" noProof="0" dirty="0" smtClean="0">
                <a:solidFill>
                  <a:schemeClr val="tx1"/>
                </a:solidFill>
                <a:effectLst/>
                <a:latin typeface="+mn-lt"/>
                <a:ea typeface="+mn-ea"/>
                <a:cs typeface="+mn-cs"/>
              </a:rPr>
              <a:t> analysis of the general functionalities identifies</a:t>
            </a:r>
          </a:p>
          <a:p>
            <a:pPr lvl="0"/>
            <a:r>
              <a:rPr lang="en-US" sz="1200" kern="1200" baseline="0" noProof="0" dirty="0" smtClean="0">
                <a:solidFill>
                  <a:schemeClr val="tx1"/>
                </a:solidFill>
                <a:effectLst/>
                <a:latin typeface="+mn-lt"/>
                <a:ea typeface="+mn-ea"/>
                <a:cs typeface="+mn-cs"/>
              </a:rPr>
              <a:t>3 mandatory</a:t>
            </a:r>
          </a:p>
          <a:p>
            <a:pPr lvl="0"/>
            <a:r>
              <a:rPr lang="en-US" sz="1200" kern="1200" baseline="0" noProof="0" dirty="0" smtClean="0">
                <a:solidFill>
                  <a:schemeClr val="tx1"/>
                </a:solidFill>
                <a:effectLst/>
                <a:latin typeface="+mn-lt"/>
                <a:ea typeface="+mn-ea"/>
                <a:cs typeface="+mn-cs"/>
              </a:rPr>
              <a:t>1 between required and desired</a:t>
            </a:r>
          </a:p>
          <a:p>
            <a:pPr lvl="0"/>
            <a:r>
              <a:rPr lang="en-US" sz="1200" kern="1200" baseline="0" noProof="0" dirty="0" smtClean="0">
                <a:solidFill>
                  <a:schemeClr val="tx1"/>
                </a:solidFill>
                <a:effectLst/>
                <a:latin typeface="+mn-lt"/>
                <a:ea typeface="+mn-ea"/>
                <a:cs typeface="+mn-cs"/>
              </a:rPr>
              <a:t>2 desired</a:t>
            </a:r>
          </a:p>
          <a:p>
            <a:pPr lvl="0"/>
            <a:endParaRPr lang="es-ES" sz="1200" kern="1200" baseline="0" dirty="0" smtClean="0">
              <a:solidFill>
                <a:schemeClr val="tx1"/>
              </a:solidFill>
              <a:effectLst/>
              <a:latin typeface="+mn-lt"/>
              <a:ea typeface="+mn-ea"/>
              <a:cs typeface="+mn-cs"/>
            </a:endParaRPr>
          </a:p>
          <a:p>
            <a:pPr lvl="0"/>
            <a:r>
              <a:rPr lang="en-US" sz="1200" kern="1200" baseline="0" noProof="0" dirty="0" smtClean="0">
                <a:solidFill>
                  <a:schemeClr val="tx1"/>
                </a:solidFill>
                <a:effectLst/>
                <a:latin typeface="+mn-lt"/>
                <a:ea typeface="+mn-ea"/>
                <a:cs typeface="+mn-cs"/>
              </a:rPr>
              <a:t>There was no functionality identified as not applied or not value</a:t>
            </a:r>
          </a:p>
          <a:p>
            <a:pPr lvl="0"/>
            <a:endParaRPr lang="es-ES" sz="1200" kern="1200" baseline="0" dirty="0" smtClean="0">
              <a:solidFill>
                <a:schemeClr val="tx1"/>
              </a:solidFill>
              <a:effectLst/>
              <a:latin typeface="+mn-lt"/>
              <a:ea typeface="+mn-ea"/>
              <a:cs typeface="+mn-cs"/>
            </a:endParaRPr>
          </a:p>
          <a:p>
            <a:pPr lvl="0"/>
            <a:endParaRPr lang="en-US" dirty="0"/>
          </a:p>
        </p:txBody>
      </p:sp>
      <p:sp>
        <p:nvSpPr>
          <p:cNvPr id="4" name="Marcador de número de diapositiva 3"/>
          <p:cNvSpPr>
            <a:spLocks noGrp="1"/>
          </p:cNvSpPr>
          <p:nvPr>
            <p:ph type="sldNum" sz="quarter" idx="10"/>
          </p:nvPr>
        </p:nvSpPr>
        <p:spPr/>
        <p:txBody>
          <a:bodyPr/>
          <a:lstStyle/>
          <a:p>
            <a:fld id="{9EF9EFCF-7A6A-4798-9043-3D754E72CB09}" type="slidenum">
              <a:rPr lang="es-MX" smtClean="0"/>
              <a:t>13</a:t>
            </a:fld>
            <a:endParaRPr lang="es-MX"/>
          </a:p>
        </p:txBody>
      </p:sp>
    </p:spTree>
    <p:extLst>
      <p:ext uri="{BB962C8B-B14F-4D97-AF65-F5344CB8AC3E}">
        <p14:creationId xmlns:p14="http://schemas.microsoft.com/office/powerpoint/2010/main" val="6700638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Marcador de número de diapositiva 3"/>
          <p:cNvSpPr>
            <a:spLocks noGrp="1"/>
          </p:cNvSpPr>
          <p:nvPr>
            <p:ph type="sldNum" sz="quarter" idx="10"/>
          </p:nvPr>
        </p:nvSpPr>
        <p:spPr/>
        <p:txBody>
          <a:bodyPr/>
          <a:lstStyle/>
          <a:p>
            <a:fld id="{9EF9EFCF-7A6A-4798-9043-3D754E72CB09}" type="slidenum">
              <a:rPr lang="es-MX" smtClean="0"/>
              <a:t>14</a:t>
            </a:fld>
            <a:endParaRPr lang="es-MX"/>
          </a:p>
        </p:txBody>
      </p:sp>
    </p:spTree>
    <p:extLst>
      <p:ext uri="{BB962C8B-B14F-4D97-AF65-F5344CB8AC3E}">
        <p14:creationId xmlns:p14="http://schemas.microsoft.com/office/powerpoint/2010/main" val="3094175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noProof="0" dirty="0" smtClean="0"/>
              <a:t>The</a:t>
            </a:r>
            <a:r>
              <a:rPr lang="es-ES" baseline="0" dirty="0" smtClean="0"/>
              <a:t> original </a:t>
            </a:r>
            <a:r>
              <a:rPr lang="en-US" baseline="0" noProof="0" dirty="0" smtClean="0"/>
              <a:t>Project</a:t>
            </a:r>
            <a:r>
              <a:rPr lang="es-ES" baseline="0" dirty="0" smtClean="0"/>
              <a:t> 5 </a:t>
            </a:r>
            <a:r>
              <a:rPr lang="en-US" baseline="0" noProof="0" dirty="0" smtClean="0"/>
              <a:t>requirement</a:t>
            </a:r>
            <a:r>
              <a:rPr lang="es-ES" baseline="0" dirty="0" smtClean="0"/>
              <a:t> </a:t>
            </a:r>
            <a:r>
              <a:rPr lang="en-US" baseline="0" noProof="0" dirty="0" smtClean="0"/>
              <a:t>was only the Documentations requirement of an IT audit, but in the 25wth WGITA was decide to include the Audit Management System in the scope </a:t>
            </a:r>
            <a:r>
              <a:rPr lang="es-ES" baseline="0" dirty="0" smtClean="0"/>
              <a:t>of Project 5</a:t>
            </a:r>
            <a:endParaRPr lang="es-MX" dirty="0"/>
          </a:p>
        </p:txBody>
      </p:sp>
      <p:sp>
        <p:nvSpPr>
          <p:cNvPr id="4" name="Marcador de número de diapositiva 3"/>
          <p:cNvSpPr>
            <a:spLocks noGrp="1"/>
          </p:cNvSpPr>
          <p:nvPr>
            <p:ph type="sldNum" sz="quarter" idx="10"/>
          </p:nvPr>
        </p:nvSpPr>
        <p:spPr/>
        <p:txBody>
          <a:bodyPr/>
          <a:lstStyle/>
          <a:p>
            <a:fld id="{9EF9EFCF-7A6A-4798-9043-3D754E72CB09}" type="slidenum">
              <a:rPr lang="es-MX" smtClean="0"/>
              <a:t>3</a:t>
            </a:fld>
            <a:endParaRPr lang="es-MX"/>
          </a:p>
        </p:txBody>
      </p:sp>
    </p:spTree>
    <p:extLst>
      <p:ext uri="{BB962C8B-B14F-4D97-AF65-F5344CB8AC3E}">
        <p14:creationId xmlns:p14="http://schemas.microsoft.com/office/powerpoint/2010/main" val="3908407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smtClean="0"/>
              <a:t>Two</a:t>
            </a:r>
            <a:r>
              <a:rPr lang="en-US" baseline="0" dirty="0" smtClean="0"/>
              <a:t> subproject was developed by Project 5 group, each project has its own scope and plan because there are no dependencies</a:t>
            </a:r>
            <a:endParaRPr lang="en-US" dirty="0"/>
          </a:p>
        </p:txBody>
      </p:sp>
      <p:sp>
        <p:nvSpPr>
          <p:cNvPr id="4" name="Marcador de número de diapositiva 3"/>
          <p:cNvSpPr>
            <a:spLocks noGrp="1"/>
          </p:cNvSpPr>
          <p:nvPr>
            <p:ph type="sldNum" sz="quarter" idx="10"/>
          </p:nvPr>
        </p:nvSpPr>
        <p:spPr/>
        <p:txBody>
          <a:bodyPr/>
          <a:lstStyle/>
          <a:p>
            <a:fld id="{9EF9EFCF-7A6A-4798-9043-3D754E72CB09}" type="slidenum">
              <a:rPr lang="es-MX" smtClean="0"/>
              <a:t>4</a:t>
            </a:fld>
            <a:endParaRPr lang="es-MX"/>
          </a:p>
        </p:txBody>
      </p:sp>
    </p:spTree>
    <p:extLst>
      <p:ext uri="{BB962C8B-B14F-4D97-AF65-F5344CB8AC3E}">
        <p14:creationId xmlns:p14="http://schemas.microsoft.com/office/powerpoint/2010/main" val="751499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To</a:t>
            </a:r>
            <a:r>
              <a:rPr lang="en-US" baseline="0" dirty="0" smtClean="0"/>
              <a:t> develop Project 1 a survey was developed to identify the level of standardizations of the documentations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The first step in the survey was to ask to members of project 5, to </a:t>
            </a:r>
            <a:r>
              <a:rPr lang="en-US" sz="1200" kern="1200" dirty="0" smtClean="0">
                <a:solidFill>
                  <a:schemeClr val="tx1"/>
                </a:solidFill>
                <a:effectLst/>
                <a:latin typeface="+mn-lt"/>
                <a:ea typeface="+mn-ea"/>
                <a:cs typeface="+mn-cs"/>
              </a:rPr>
              <a:t>Describe the documentations requirements (the level of standardization of the documentation in terms of checklists, specimen letters, organization of working papers, and the retention and protection requirements of the documentation) in an IT audit in each of the following activities of an audit process, mark the level of importance off the requirement, from 1 low to 5 high importance</a:t>
            </a:r>
            <a:endParaRPr lang="es-MX" sz="1200" kern="1200" dirty="0" smtClean="0">
              <a:solidFill>
                <a:schemeClr val="tx1"/>
              </a:solidFill>
              <a:effectLst/>
              <a:latin typeface="+mn-lt"/>
              <a:ea typeface="+mn-ea"/>
              <a:cs typeface="+mn-cs"/>
            </a:endParaRPr>
          </a:p>
          <a:p>
            <a:endParaRPr lang="en-US" dirty="0" smtClean="0"/>
          </a:p>
          <a:p>
            <a:r>
              <a:rPr lang="es-MX" sz="1200" kern="1200" dirty="0" err="1" smtClean="0">
                <a:solidFill>
                  <a:schemeClr val="tx1"/>
                </a:solidFill>
                <a:effectLst/>
                <a:latin typeface="+mn-lt"/>
                <a:ea typeface="+mn-ea"/>
                <a:cs typeface="+mn-cs"/>
              </a:rPr>
              <a:t>Planning</a:t>
            </a:r>
            <a:endParaRPr lang="es-MX"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s-MX"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Establish the terms of  the audit</a:t>
            </a:r>
            <a:endParaRPr lang="es-MX"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 Obtain an understanding of the nature of the entity / </a:t>
            </a:r>
            <a:r>
              <a:rPr lang="en-US" sz="1200" kern="1200" dirty="0" err="1" smtClean="0">
                <a:solidFill>
                  <a:schemeClr val="tx1"/>
                </a:solidFill>
                <a:effectLst/>
                <a:latin typeface="+mn-lt"/>
                <a:ea typeface="+mn-ea"/>
                <a:cs typeface="+mn-cs"/>
              </a:rPr>
              <a:t>programme</a:t>
            </a:r>
            <a:r>
              <a:rPr lang="en-US" sz="1200" kern="1200" dirty="0" smtClean="0">
                <a:solidFill>
                  <a:schemeClr val="tx1"/>
                </a:solidFill>
                <a:effectLst/>
                <a:latin typeface="+mn-lt"/>
                <a:ea typeface="+mn-ea"/>
                <a:cs typeface="+mn-cs"/>
              </a:rPr>
              <a:t> to be audited </a:t>
            </a:r>
            <a:endParaRPr lang="es-MX"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 </a:t>
            </a:r>
            <a:r>
              <a:rPr lang="es-MX" sz="1200" kern="1200" dirty="0" err="1" smtClean="0">
                <a:solidFill>
                  <a:schemeClr val="tx1"/>
                </a:solidFill>
                <a:effectLst/>
                <a:latin typeface="+mn-lt"/>
                <a:ea typeface="+mn-ea"/>
                <a:cs typeface="+mn-cs"/>
              </a:rPr>
              <a:t>Develop</a:t>
            </a:r>
            <a:r>
              <a:rPr lang="es-MX" sz="1200" kern="1200" dirty="0" smtClean="0">
                <a:solidFill>
                  <a:schemeClr val="tx1"/>
                </a:solidFill>
                <a:effectLst/>
                <a:latin typeface="+mn-lt"/>
                <a:ea typeface="+mn-ea"/>
                <a:cs typeface="+mn-cs"/>
              </a:rPr>
              <a:t> </a:t>
            </a:r>
            <a:r>
              <a:rPr lang="es-MX" sz="1200" kern="1200" dirty="0" err="1" smtClean="0">
                <a:solidFill>
                  <a:schemeClr val="tx1"/>
                </a:solidFill>
                <a:effectLst/>
                <a:latin typeface="+mn-lt"/>
                <a:ea typeface="+mn-ea"/>
                <a:cs typeface="+mn-cs"/>
              </a:rPr>
              <a:t>an</a:t>
            </a:r>
            <a:r>
              <a:rPr lang="es-MX" sz="1200" kern="1200" dirty="0" smtClean="0">
                <a:solidFill>
                  <a:schemeClr val="tx1"/>
                </a:solidFill>
                <a:effectLst/>
                <a:latin typeface="+mn-lt"/>
                <a:ea typeface="+mn-ea"/>
                <a:cs typeface="+mn-cs"/>
              </a:rPr>
              <a:t> </a:t>
            </a:r>
            <a:r>
              <a:rPr lang="es-MX" sz="1200" kern="1200" dirty="0" err="1" smtClean="0">
                <a:solidFill>
                  <a:schemeClr val="tx1"/>
                </a:solidFill>
                <a:effectLst/>
                <a:latin typeface="+mn-lt"/>
                <a:ea typeface="+mn-ea"/>
                <a:cs typeface="+mn-cs"/>
              </a:rPr>
              <a:t>audit</a:t>
            </a:r>
            <a:r>
              <a:rPr lang="es-MX" sz="1200" kern="1200" dirty="0" smtClean="0">
                <a:solidFill>
                  <a:schemeClr val="tx1"/>
                </a:solidFill>
                <a:effectLst/>
                <a:latin typeface="+mn-lt"/>
                <a:ea typeface="+mn-ea"/>
                <a:cs typeface="+mn-cs"/>
              </a:rPr>
              <a:t> plan</a:t>
            </a:r>
          </a:p>
          <a:p>
            <a:endParaRPr lang="es-MX" sz="1200" kern="1200" dirty="0" smtClean="0">
              <a:solidFill>
                <a:schemeClr val="tx1"/>
              </a:solidFill>
              <a:effectLst/>
              <a:latin typeface="+mn-lt"/>
              <a:ea typeface="+mn-ea"/>
              <a:cs typeface="+mn-cs"/>
            </a:endParaRPr>
          </a:p>
          <a:p>
            <a:r>
              <a:rPr lang="es-MX" sz="1200" kern="1200" dirty="0" err="1" smtClean="0">
                <a:solidFill>
                  <a:schemeClr val="tx1"/>
                </a:solidFill>
                <a:effectLst/>
                <a:latin typeface="+mn-lt"/>
                <a:ea typeface="+mn-ea"/>
                <a:cs typeface="+mn-cs"/>
              </a:rPr>
              <a:t>Execution</a:t>
            </a:r>
            <a:endParaRPr lang="es-MX"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Perform the planned procedures to obtain audit evidence</a:t>
            </a:r>
            <a:endParaRPr lang="es-MX"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Evaluate audit evidence and draw conclusions</a:t>
            </a:r>
          </a:p>
          <a:p>
            <a:pPr marL="171450" indent="-171450">
              <a:buFont typeface="Arial" panose="020B0604020202020204" pitchFamily="34" charset="0"/>
              <a:buChar char="•"/>
            </a:pPr>
            <a:endParaRPr lang="es-MX" sz="1200" kern="1200" dirty="0" smtClean="0">
              <a:solidFill>
                <a:schemeClr val="tx1"/>
              </a:solidFill>
              <a:effectLst/>
              <a:latin typeface="+mn-lt"/>
              <a:ea typeface="+mn-ea"/>
              <a:cs typeface="+mn-cs"/>
            </a:endParaRPr>
          </a:p>
          <a:p>
            <a:pPr marL="0" indent="0">
              <a:buFont typeface="Arial" panose="020B0604020202020204" pitchFamily="34" charset="0"/>
              <a:buNone/>
            </a:pPr>
            <a:r>
              <a:rPr lang="es-MX" sz="1200" kern="1200" dirty="0" err="1" smtClean="0">
                <a:solidFill>
                  <a:schemeClr val="tx1"/>
                </a:solidFill>
                <a:effectLst/>
                <a:latin typeface="+mn-lt"/>
                <a:ea typeface="+mn-ea"/>
                <a:cs typeface="+mn-cs"/>
              </a:rPr>
              <a:t>Reporting</a:t>
            </a:r>
            <a:r>
              <a:rPr lang="es-MX" sz="1200" kern="1200" dirty="0" smtClean="0">
                <a:solidFill>
                  <a:schemeClr val="tx1"/>
                </a:solidFill>
                <a:effectLst/>
                <a:latin typeface="+mn-lt"/>
                <a:ea typeface="+mn-ea"/>
                <a:cs typeface="+mn-cs"/>
              </a:rPr>
              <a:t> and </a:t>
            </a:r>
            <a:r>
              <a:rPr lang="es-MX" sz="1200" kern="1200" dirty="0" err="1" smtClean="0">
                <a:solidFill>
                  <a:schemeClr val="tx1"/>
                </a:solidFill>
                <a:effectLst/>
                <a:latin typeface="+mn-lt"/>
                <a:ea typeface="+mn-ea"/>
                <a:cs typeface="+mn-cs"/>
              </a:rPr>
              <a:t>follow</a:t>
            </a:r>
            <a:r>
              <a:rPr lang="es-MX" sz="1200" kern="1200" dirty="0" smtClean="0">
                <a:solidFill>
                  <a:schemeClr val="tx1"/>
                </a:solidFill>
                <a:effectLst/>
                <a:latin typeface="+mn-lt"/>
                <a:ea typeface="+mn-ea"/>
                <a:cs typeface="+mn-cs"/>
              </a:rPr>
              <a:t>-up</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Prepare a report based on the conclusions reached</a:t>
            </a:r>
            <a:endParaRPr lang="es-MX"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Follow up on reported matters as relevant</a:t>
            </a:r>
            <a:endParaRPr lang="es-MX" sz="1200" kern="1200" dirty="0" smtClean="0">
              <a:solidFill>
                <a:schemeClr val="tx1"/>
              </a:solidFill>
              <a:effectLst/>
              <a:latin typeface="+mn-lt"/>
              <a:ea typeface="+mn-ea"/>
              <a:cs typeface="+mn-cs"/>
            </a:endParaRPr>
          </a:p>
          <a:p>
            <a:endParaRPr lang="es-MX" sz="1200" kern="1200" dirty="0" smtClean="0">
              <a:solidFill>
                <a:schemeClr val="tx1"/>
              </a:solidFill>
              <a:effectLst/>
              <a:latin typeface="+mn-lt"/>
              <a:ea typeface="+mn-ea"/>
              <a:cs typeface="+mn-cs"/>
            </a:endParaRPr>
          </a:p>
          <a:p>
            <a:r>
              <a:rPr lang="es-MX" sz="1200" kern="1200" dirty="0" err="1" smtClean="0">
                <a:solidFill>
                  <a:schemeClr val="tx1"/>
                </a:solidFill>
                <a:effectLst/>
                <a:latin typeface="+mn-lt"/>
                <a:ea typeface="+mn-ea"/>
                <a:cs typeface="+mn-cs"/>
              </a:rPr>
              <a:t>Termination</a:t>
            </a:r>
            <a:endParaRPr lang="es-MX"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s-MX" sz="1200" kern="1200" dirty="0" smtClean="0">
                <a:solidFill>
                  <a:schemeClr val="tx1"/>
                </a:solidFill>
                <a:effectLst/>
                <a:latin typeface="+mn-lt"/>
                <a:ea typeface="+mn-ea"/>
                <a:cs typeface="+mn-cs"/>
              </a:rPr>
              <a:t> </a:t>
            </a:r>
            <a:r>
              <a:rPr lang="es-MX" sz="1200" kern="1200" dirty="0" err="1" smtClean="0">
                <a:solidFill>
                  <a:schemeClr val="tx1"/>
                </a:solidFill>
                <a:effectLst/>
                <a:latin typeface="+mn-lt"/>
                <a:ea typeface="+mn-ea"/>
                <a:cs typeface="+mn-cs"/>
              </a:rPr>
              <a:t>Closing</a:t>
            </a:r>
            <a:r>
              <a:rPr lang="es-MX" sz="1200" kern="1200" dirty="0" smtClean="0">
                <a:solidFill>
                  <a:schemeClr val="tx1"/>
                </a:solidFill>
                <a:effectLst/>
                <a:latin typeface="+mn-lt"/>
                <a:ea typeface="+mn-ea"/>
                <a:cs typeface="+mn-cs"/>
              </a:rPr>
              <a:t> </a:t>
            </a:r>
            <a:r>
              <a:rPr lang="es-MX" sz="1200" kern="1200" dirty="0" err="1" smtClean="0">
                <a:solidFill>
                  <a:schemeClr val="tx1"/>
                </a:solidFill>
                <a:effectLst/>
                <a:latin typeface="+mn-lt"/>
                <a:ea typeface="+mn-ea"/>
                <a:cs typeface="+mn-cs"/>
              </a:rPr>
              <a:t>the</a:t>
            </a:r>
            <a:r>
              <a:rPr lang="es-MX" sz="1200" kern="1200" dirty="0" smtClean="0">
                <a:solidFill>
                  <a:schemeClr val="tx1"/>
                </a:solidFill>
                <a:effectLst/>
                <a:latin typeface="+mn-lt"/>
                <a:ea typeface="+mn-ea"/>
                <a:cs typeface="+mn-cs"/>
              </a:rPr>
              <a:t> </a:t>
            </a:r>
            <a:r>
              <a:rPr lang="es-MX" sz="1200" kern="1200" dirty="0" err="1" smtClean="0">
                <a:solidFill>
                  <a:schemeClr val="tx1"/>
                </a:solidFill>
                <a:effectLst/>
                <a:latin typeface="+mn-lt"/>
                <a:ea typeface="+mn-ea"/>
                <a:cs typeface="+mn-cs"/>
              </a:rPr>
              <a:t>audit</a:t>
            </a:r>
            <a:endParaRPr lang="es-MX" sz="1200" kern="1200" dirty="0" smtClean="0">
              <a:solidFill>
                <a:schemeClr val="tx1"/>
              </a:solidFill>
              <a:effectLst/>
              <a:latin typeface="+mn-lt"/>
              <a:ea typeface="+mn-ea"/>
              <a:cs typeface="+mn-cs"/>
            </a:endParaRPr>
          </a:p>
          <a:p>
            <a:endParaRPr lang="es-MX" sz="1200" kern="1200" dirty="0" smtClean="0">
              <a:solidFill>
                <a:schemeClr val="tx1"/>
              </a:solidFill>
              <a:effectLst/>
              <a:latin typeface="+mn-lt"/>
              <a:ea typeface="+mn-ea"/>
              <a:cs typeface="+mn-cs"/>
            </a:endParaRPr>
          </a:p>
          <a:p>
            <a:r>
              <a:rPr lang="es-MX" sz="1200" kern="1200" dirty="0" err="1" smtClean="0">
                <a:solidFill>
                  <a:schemeClr val="tx1"/>
                </a:solidFill>
                <a:effectLst/>
                <a:latin typeface="+mn-lt"/>
                <a:ea typeface="+mn-ea"/>
                <a:cs typeface="+mn-cs"/>
              </a:rPr>
              <a:t>Archiving</a:t>
            </a:r>
            <a:r>
              <a:rPr lang="es-MX" sz="1200" kern="1200" dirty="0" smtClean="0">
                <a:solidFill>
                  <a:schemeClr val="tx1"/>
                </a:solidFill>
                <a:effectLst/>
                <a:latin typeface="+mn-lt"/>
                <a:ea typeface="+mn-ea"/>
                <a:cs typeface="+mn-cs"/>
              </a:rPr>
              <a:t> and </a:t>
            </a:r>
            <a:r>
              <a:rPr lang="es-MX" sz="1200" kern="1200" dirty="0" err="1" smtClean="0">
                <a:solidFill>
                  <a:schemeClr val="tx1"/>
                </a:solidFill>
                <a:effectLst/>
                <a:latin typeface="+mn-lt"/>
                <a:ea typeface="+mn-ea"/>
                <a:cs typeface="+mn-cs"/>
              </a:rPr>
              <a:t>disposal</a:t>
            </a:r>
            <a:endParaRPr lang="es-MX"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s-MX" sz="1200" kern="1200" dirty="0" smtClean="0">
                <a:solidFill>
                  <a:schemeClr val="tx1"/>
                </a:solidFill>
                <a:effectLst/>
                <a:latin typeface="+mn-lt"/>
                <a:ea typeface="+mn-ea"/>
                <a:cs typeface="+mn-cs"/>
              </a:rPr>
              <a:t> </a:t>
            </a:r>
            <a:r>
              <a:rPr lang="es-MX" sz="1200" kern="1200" dirty="0" err="1" smtClean="0">
                <a:solidFill>
                  <a:schemeClr val="tx1"/>
                </a:solidFill>
                <a:effectLst/>
                <a:latin typeface="+mn-lt"/>
                <a:ea typeface="+mn-ea"/>
                <a:cs typeface="+mn-cs"/>
              </a:rPr>
              <a:t>Archiving</a:t>
            </a:r>
            <a:r>
              <a:rPr lang="es-MX" sz="1200" kern="1200" dirty="0" smtClean="0">
                <a:solidFill>
                  <a:schemeClr val="tx1"/>
                </a:solidFill>
                <a:effectLst/>
                <a:latin typeface="+mn-lt"/>
                <a:ea typeface="+mn-ea"/>
                <a:cs typeface="+mn-cs"/>
              </a:rPr>
              <a:t> </a:t>
            </a:r>
            <a:r>
              <a:rPr lang="es-MX" sz="1200" kern="1200" dirty="0" err="1" smtClean="0">
                <a:solidFill>
                  <a:schemeClr val="tx1"/>
                </a:solidFill>
                <a:effectLst/>
                <a:latin typeface="+mn-lt"/>
                <a:ea typeface="+mn-ea"/>
                <a:cs typeface="+mn-cs"/>
              </a:rPr>
              <a:t>audit</a:t>
            </a:r>
            <a:r>
              <a:rPr lang="es-MX" sz="1200" kern="1200" dirty="0" smtClean="0">
                <a:solidFill>
                  <a:schemeClr val="tx1"/>
                </a:solidFill>
                <a:effectLst/>
                <a:latin typeface="+mn-lt"/>
                <a:ea typeface="+mn-ea"/>
                <a:cs typeface="+mn-cs"/>
              </a:rPr>
              <a:t> </a:t>
            </a:r>
            <a:r>
              <a:rPr lang="es-MX" sz="1200" kern="1200" dirty="0" err="1" smtClean="0">
                <a:solidFill>
                  <a:schemeClr val="tx1"/>
                </a:solidFill>
                <a:effectLst/>
                <a:latin typeface="+mn-lt"/>
                <a:ea typeface="+mn-ea"/>
                <a:cs typeface="+mn-cs"/>
              </a:rPr>
              <a:t>documentation</a:t>
            </a:r>
            <a:r>
              <a:rPr lang="es-MX" sz="1200" kern="1200" dirty="0" smtClean="0">
                <a:solidFill>
                  <a:schemeClr val="tx1"/>
                </a:solidFill>
                <a:effectLst/>
                <a:latin typeface="+mn-lt"/>
                <a:ea typeface="+mn-ea"/>
                <a:cs typeface="+mn-cs"/>
              </a:rPr>
              <a:t> </a:t>
            </a:r>
          </a:p>
          <a:p>
            <a:r>
              <a:rPr lang="es-MX" sz="1200" kern="1200" dirty="0" smtClean="0">
                <a:solidFill>
                  <a:schemeClr val="tx1"/>
                </a:solidFill>
                <a:effectLst/>
                <a:latin typeface="+mn-lt"/>
                <a:ea typeface="+mn-ea"/>
                <a:cs typeface="+mn-cs"/>
              </a:rPr>
              <a:t> </a:t>
            </a:r>
          </a:p>
          <a:p>
            <a:r>
              <a:rPr lang="es-MX" sz="1200" kern="1200" dirty="0" err="1" smtClean="0">
                <a:solidFill>
                  <a:schemeClr val="tx1"/>
                </a:solidFill>
                <a:effectLst/>
                <a:latin typeface="+mn-lt"/>
                <a:ea typeface="+mn-ea"/>
                <a:cs typeface="+mn-cs"/>
              </a:rPr>
              <a:t>Disposal</a:t>
            </a:r>
            <a:r>
              <a:rPr lang="es-MX" sz="1200" kern="1200" dirty="0" smtClean="0">
                <a:solidFill>
                  <a:schemeClr val="tx1"/>
                </a:solidFill>
                <a:effectLst/>
                <a:latin typeface="+mn-lt"/>
                <a:ea typeface="+mn-ea"/>
                <a:cs typeface="+mn-cs"/>
              </a:rPr>
              <a:t> of </a:t>
            </a:r>
            <a:r>
              <a:rPr lang="es-MX" sz="1200" kern="1200" dirty="0" err="1" smtClean="0">
                <a:solidFill>
                  <a:schemeClr val="tx1"/>
                </a:solidFill>
                <a:effectLst/>
                <a:latin typeface="+mn-lt"/>
                <a:ea typeface="+mn-ea"/>
                <a:cs typeface="+mn-cs"/>
              </a:rPr>
              <a:t>audit</a:t>
            </a:r>
            <a:r>
              <a:rPr lang="es-MX" sz="1200" kern="1200" dirty="0" smtClean="0">
                <a:solidFill>
                  <a:schemeClr val="tx1"/>
                </a:solidFill>
                <a:effectLst/>
                <a:latin typeface="+mn-lt"/>
                <a:ea typeface="+mn-ea"/>
                <a:cs typeface="+mn-cs"/>
              </a:rPr>
              <a:t> </a:t>
            </a:r>
            <a:r>
              <a:rPr lang="es-MX" sz="1200" kern="1200" dirty="0" err="1" smtClean="0">
                <a:solidFill>
                  <a:schemeClr val="tx1"/>
                </a:solidFill>
                <a:effectLst/>
                <a:latin typeface="+mn-lt"/>
                <a:ea typeface="+mn-ea"/>
                <a:cs typeface="+mn-cs"/>
              </a:rPr>
              <a:t>documentation</a:t>
            </a:r>
            <a:endParaRPr lang="es-MX" sz="1200" kern="1200" dirty="0" smtClean="0">
              <a:solidFill>
                <a:schemeClr val="tx1"/>
              </a:solidFill>
              <a:effectLst/>
              <a:latin typeface="+mn-lt"/>
              <a:ea typeface="+mn-ea"/>
              <a:cs typeface="+mn-cs"/>
            </a:endParaRPr>
          </a:p>
          <a:p>
            <a:endParaRPr lang="en-US" dirty="0"/>
          </a:p>
        </p:txBody>
      </p:sp>
      <p:sp>
        <p:nvSpPr>
          <p:cNvPr id="4" name="Marcador de número de diapositiva 3"/>
          <p:cNvSpPr>
            <a:spLocks noGrp="1"/>
          </p:cNvSpPr>
          <p:nvPr>
            <p:ph type="sldNum" sz="quarter" idx="10"/>
          </p:nvPr>
        </p:nvSpPr>
        <p:spPr/>
        <p:txBody>
          <a:bodyPr/>
          <a:lstStyle/>
          <a:p>
            <a:fld id="{9EF9EFCF-7A6A-4798-9043-3D754E72CB09}" type="slidenum">
              <a:rPr lang="es-MX" smtClean="0"/>
              <a:t>5</a:t>
            </a:fld>
            <a:endParaRPr lang="es-MX"/>
          </a:p>
        </p:txBody>
      </p:sp>
    </p:spTree>
    <p:extLst>
      <p:ext uri="{BB962C8B-B14F-4D97-AF65-F5344CB8AC3E}">
        <p14:creationId xmlns:p14="http://schemas.microsoft.com/office/powerpoint/2010/main" val="3806206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smtClean="0"/>
              <a:t>The</a:t>
            </a:r>
            <a:r>
              <a:rPr lang="en-US" baseline="0" dirty="0" smtClean="0"/>
              <a:t> project was planned to be developed in a 3 year period, there was a deviation reported in 2018, and the activities were rescheduled</a:t>
            </a:r>
            <a:r>
              <a:rPr lang="en-US" sz="1200" kern="1200" baseline="0" dirty="0" smtClean="0">
                <a:solidFill>
                  <a:schemeClr val="tx1"/>
                </a:solidFill>
                <a:effectLst/>
                <a:latin typeface="+mn-lt"/>
                <a:ea typeface="+mn-ea"/>
                <a:cs typeface="+mn-cs"/>
              </a:rPr>
              <a:t>.</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Due to the recommendation to not continue with the subproject, all the activities marked in blue were not necessary to develop.</a:t>
            </a:r>
            <a:endParaRPr lang="en-US" baseline="0" dirty="0" smtClean="0"/>
          </a:p>
        </p:txBody>
      </p:sp>
      <p:sp>
        <p:nvSpPr>
          <p:cNvPr id="4" name="Marcador de número de diapositiva 3"/>
          <p:cNvSpPr>
            <a:spLocks noGrp="1"/>
          </p:cNvSpPr>
          <p:nvPr>
            <p:ph type="sldNum" sz="quarter" idx="10"/>
          </p:nvPr>
        </p:nvSpPr>
        <p:spPr/>
        <p:txBody>
          <a:bodyPr/>
          <a:lstStyle/>
          <a:p>
            <a:fld id="{9EF9EFCF-7A6A-4798-9043-3D754E72CB09}" type="slidenum">
              <a:rPr lang="es-MX" smtClean="0"/>
              <a:t>6</a:t>
            </a:fld>
            <a:endParaRPr lang="es-MX"/>
          </a:p>
        </p:txBody>
      </p:sp>
    </p:spTree>
    <p:extLst>
      <p:ext uri="{BB962C8B-B14F-4D97-AF65-F5344CB8AC3E}">
        <p14:creationId xmlns:p14="http://schemas.microsoft.com/office/powerpoint/2010/main" val="2969744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A Survey was sent to all Project 5 member SAIs (8 SAIs and AFROSAI representation) to identify the documentation requirements of an IT audit.</a:t>
            </a:r>
            <a:endParaRPr lang="es-MX"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Besides the SAI of Mexico inputs, two SAIs (Ecuador and Kuwait) sent their responses.</a:t>
            </a:r>
          </a:p>
          <a:p>
            <a:pPr lvl="0"/>
            <a:endParaRPr lang="es-MX"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With the analysis of the three SAI’s responses (Ecuador, Kuwait and Mexico) it was identified that all relevant documentation described in the activities developed during the Planning, Execution, Reporting and Follow Up and Termination phases of an IT audit was almost the same as any other type of audit.</a:t>
            </a:r>
            <a:endParaRPr lang="es-MX"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analysis of the survey reveals that there is no relevant specific documentation required for an IT audit.</a:t>
            </a:r>
            <a:endParaRPr lang="es-MX" sz="1200" kern="1200" dirty="0" smtClean="0">
              <a:solidFill>
                <a:schemeClr val="tx1"/>
              </a:solidFill>
              <a:effectLst/>
              <a:latin typeface="+mn-lt"/>
              <a:ea typeface="+mn-ea"/>
              <a:cs typeface="+mn-cs"/>
            </a:endParaRPr>
          </a:p>
          <a:p>
            <a:endParaRPr lang="en-US" dirty="0"/>
          </a:p>
        </p:txBody>
      </p:sp>
      <p:sp>
        <p:nvSpPr>
          <p:cNvPr id="4" name="Marcador de número de diapositiva 3"/>
          <p:cNvSpPr>
            <a:spLocks noGrp="1"/>
          </p:cNvSpPr>
          <p:nvPr>
            <p:ph type="sldNum" sz="quarter" idx="10"/>
          </p:nvPr>
        </p:nvSpPr>
        <p:spPr/>
        <p:txBody>
          <a:bodyPr/>
          <a:lstStyle/>
          <a:p>
            <a:fld id="{9EF9EFCF-7A6A-4798-9043-3D754E72CB09}" type="slidenum">
              <a:rPr lang="es-MX" smtClean="0"/>
              <a:t>7</a:t>
            </a:fld>
            <a:endParaRPr lang="es-MX"/>
          </a:p>
        </p:txBody>
      </p:sp>
    </p:spTree>
    <p:extLst>
      <p:ext uri="{BB962C8B-B14F-4D97-AF65-F5344CB8AC3E}">
        <p14:creationId xmlns:p14="http://schemas.microsoft.com/office/powerpoint/2010/main" val="1695440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smtClean="0"/>
              <a:t>The</a:t>
            </a:r>
            <a:r>
              <a:rPr lang="en-US" baseline="0" dirty="0" smtClean="0"/>
              <a:t> project was planned to be developed in a 3 year period, there was a deviation reported in 2018, and the activities were rescheduled</a:t>
            </a:r>
            <a:r>
              <a:rPr lang="en-US" sz="1200" kern="1200" baseline="0" dirty="0" smtClean="0">
                <a:solidFill>
                  <a:schemeClr val="tx1"/>
                </a:solidFill>
                <a:effectLst/>
                <a:latin typeface="+mn-lt"/>
                <a:ea typeface="+mn-ea"/>
                <a:cs typeface="+mn-cs"/>
              </a:rPr>
              <a:t>.</a:t>
            </a:r>
          </a:p>
          <a:p>
            <a:endParaRPr lang="en-US" sz="1200" kern="1200" baseline="0" dirty="0" smtClean="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9EF9EFCF-7A6A-4798-9043-3D754E72CB09}" type="slidenum">
              <a:rPr lang="es-MX" smtClean="0"/>
              <a:t>9</a:t>
            </a:fld>
            <a:endParaRPr lang="es-MX"/>
          </a:p>
        </p:txBody>
      </p:sp>
    </p:spTree>
    <p:extLst>
      <p:ext uri="{BB962C8B-B14F-4D97-AF65-F5344CB8AC3E}">
        <p14:creationId xmlns:p14="http://schemas.microsoft.com/office/powerpoint/2010/main" val="2057150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A First approach to a Generic Audit Process was sent for comments to all Project 5 member SAIs (8 SAIs and AFROSAI representation).</a:t>
            </a:r>
            <a:endParaRPr lang="es-MX"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Comments were received from the SAIs of Ecuador, Kuwait and AFROSAI representation.</a:t>
            </a:r>
            <a:endParaRPr lang="es-MX"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comments were analyzed, resulting in no substantial changes in the proposed Generic Audit Process. </a:t>
            </a:r>
          </a:p>
          <a:p>
            <a:pPr lvl="0"/>
            <a:endParaRPr lang="en-US" sz="1200" kern="1200" dirty="0" smtClean="0">
              <a:solidFill>
                <a:schemeClr val="tx1"/>
              </a:solidFill>
              <a:effectLst/>
              <a:latin typeface="+mn-lt"/>
              <a:ea typeface="+mn-ea"/>
              <a:cs typeface="+mn-cs"/>
            </a:endParaRPr>
          </a:p>
          <a:p>
            <a:pPr lvl="0"/>
            <a:r>
              <a:rPr lang="es-MX" sz="1200" kern="1200" dirty="0" smtClean="0">
                <a:solidFill>
                  <a:schemeClr val="tx1"/>
                </a:solidFill>
                <a:effectLst/>
                <a:latin typeface="+mn-lt"/>
                <a:ea typeface="+mn-ea"/>
                <a:cs typeface="+mn-cs"/>
              </a:rPr>
              <a:t>39</a:t>
            </a:r>
            <a:r>
              <a:rPr lang="es-MX" sz="1200" kern="1200" baseline="0" dirty="0" smtClean="0">
                <a:solidFill>
                  <a:schemeClr val="tx1"/>
                </a:solidFill>
                <a:effectLst/>
                <a:latin typeface="+mn-lt"/>
                <a:ea typeface="+mn-ea"/>
                <a:cs typeface="+mn-cs"/>
              </a:rPr>
              <a:t> SAI </a:t>
            </a:r>
            <a:r>
              <a:rPr lang="es-MX" sz="1200" kern="1200" baseline="0" dirty="0" err="1" smtClean="0">
                <a:solidFill>
                  <a:schemeClr val="tx1"/>
                </a:solidFill>
                <a:effectLst/>
                <a:latin typeface="+mn-lt"/>
                <a:ea typeface="+mn-ea"/>
                <a:cs typeface="+mn-cs"/>
              </a:rPr>
              <a:t>had</a:t>
            </a:r>
            <a:r>
              <a:rPr lang="es-MX" sz="1200" kern="1200" baseline="0" dirty="0" smtClean="0">
                <a:solidFill>
                  <a:schemeClr val="tx1"/>
                </a:solidFill>
                <a:effectLst/>
                <a:latin typeface="+mn-lt"/>
                <a:ea typeface="+mn-ea"/>
                <a:cs typeface="+mn-cs"/>
              </a:rPr>
              <a:t> </a:t>
            </a:r>
            <a:r>
              <a:rPr lang="es-MX" sz="1200" kern="1200" baseline="0" dirty="0" err="1" smtClean="0">
                <a:solidFill>
                  <a:schemeClr val="tx1"/>
                </a:solidFill>
                <a:effectLst/>
                <a:latin typeface="+mn-lt"/>
                <a:ea typeface="+mn-ea"/>
                <a:cs typeface="+mn-cs"/>
              </a:rPr>
              <a:t>sent</a:t>
            </a:r>
            <a:r>
              <a:rPr lang="es-MX" sz="1200" kern="1200" baseline="0" dirty="0" smtClean="0">
                <a:solidFill>
                  <a:schemeClr val="tx1"/>
                </a:solidFill>
                <a:effectLst/>
                <a:latin typeface="+mn-lt"/>
                <a:ea typeface="+mn-ea"/>
                <a:cs typeface="+mn-cs"/>
              </a:rPr>
              <a:t> </a:t>
            </a:r>
            <a:r>
              <a:rPr lang="es-MX" sz="1200" kern="1200" baseline="0" dirty="0" err="1" smtClean="0">
                <a:solidFill>
                  <a:schemeClr val="tx1"/>
                </a:solidFill>
                <a:effectLst/>
                <a:latin typeface="+mn-lt"/>
                <a:ea typeface="+mn-ea"/>
                <a:cs typeface="+mn-cs"/>
              </a:rPr>
              <a:t>the</a:t>
            </a:r>
            <a:r>
              <a:rPr lang="es-MX" sz="1200" kern="1200" baseline="0" dirty="0" smtClean="0">
                <a:solidFill>
                  <a:schemeClr val="tx1"/>
                </a:solidFill>
                <a:effectLst/>
                <a:latin typeface="+mn-lt"/>
                <a:ea typeface="+mn-ea"/>
                <a:cs typeface="+mn-cs"/>
              </a:rPr>
              <a:t> </a:t>
            </a:r>
            <a:r>
              <a:rPr lang="es-MX" sz="1200" kern="1200" baseline="0" dirty="0" err="1" smtClean="0">
                <a:solidFill>
                  <a:schemeClr val="tx1"/>
                </a:solidFill>
                <a:effectLst/>
                <a:latin typeface="+mn-lt"/>
                <a:ea typeface="+mn-ea"/>
                <a:cs typeface="+mn-cs"/>
              </a:rPr>
              <a:t>survey</a:t>
            </a:r>
            <a:r>
              <a:rPr lang="es-MX" sz="1200" kern="1200" baseline="0" dirty="0" smtClean="0">
                <a:solidFill>
                  <a:schemeClr val="tx1"/>
                </a:solidFill>
                <a:effectLst/>
                <a:latin typeface="+mn-lt"/>
                <a:ea typeface="+mn-ea"/>
                <a:cs typeface="+mn-cs"/>
              </a:rPr>
              <a:t> response</a:t>
            </a:r>
          </a:p>
          <a:p>
            <a:pPr lvl="0"/>
            <a:r>
              <a:rPr lang="es-MX" sz="1200" b="0" i="0" u="none" strike="noStrike" kern="1200" dirty="0" err="1" smtClean="0">
                <a:solidFill>
                  <a:schemeClr val="tx1"/>
                </a:solidFill>
                <a:effectLst/>
                <a:latin typeface="+mn-lt"/>
                <a:ea typeface="+mn-ea"/>
                <a:cs typeface="+mn-cs"/>
              </a:rPr>
              <a:t>Palestine</a:t>
            </a:r>
            <a:r>
              <a:rPr lang="es-MX" sz="1200" b="0" i="0" u="none" strike="noStrike" kern="1200" dirty="0" smtClean="0">
                <a:solidFill>
                  <a:schemeClr val="tx1"/>
                </a:solidFill>
                <a:effectLst/>
                <a:latin typeface="+mn-lt"/>
                <a:ea typeface="+mn-ea"/>
                <a:cs typeface="+mn-cs"/>
              </a:rPr>
              <a:t>,</a:t>
            </a:r>
            <a:r>
              <a:rPr lang="es-MX" dirty="0" smtClean="0"/>
              <a:t> </a:t>
            </a:r>
            <a:r>
              <a:rPr lang="es-MX" sz="1200" b="0" i="0" u="none" strike="noStrike" kern="1200" dirty="0" err="1" smtClean="0">
                <a:solidFill>
                  <a:schemeClr val="tx1"/>
                </a:solidFill>
                <a:effectLst/>
                <a:latin typeface="+mn-lt"/>
                <a:ea typeface="+mn-ea"/>
                <a:cs typeface="+mn-cs"/>
              </a:rPr>
              <a:t>Slovak</a:t>
            </a:r>
            <a:r>
              <a:rPr lang="es-MX" sz="1200" b="0" i="0" u="none" strike="noStrike" kern="1200" dirty="0" smtClean="0">
                <a:solidFill>
                  <a:schemeClr val="tx1"/>
                </a:solidFill>
                <a:effectLst/>
                <a:latin typeface="+mn-lt"/>
                <a:ea typeface="+mn-ea"/>
                <a:cs typeface="+mn-cs"/>
              </a:rPr>
              <a:t> </a:t>
            </a:r>
            <a:r>
              <a:rPr lang="es-MX" sz="1200" b="0" i="0" u="none" strike="noStrike" kern="1200" dirty="0" err="1" smtClean="0">
                <a:solidFill>
                  <a:schemeClr val="tx1"/>
                </a:solidFill>
                <a:effectLst/>
                <a:latin typeface="+mn-lt"/>
                <a:ea typeface="+mn-ea"/>
                <a:cs typeface="+mn-cs"/>
              </a:rPr>
              <a:t>Republic</a:t>
            </a:r>
            <a:r>
              <a:rPr lang="es-MX" sz="1200" b="0" i="0" u="none" strike="noStrike" kern="1200" dirty="0" smtClean="0">
                <a:solidFill>
                  <a:schemeClr val="tx1"/>
                </a:solidFill>
                <a:effectLst/>
                <a:latin typeface="+mn-lt"/>
                <a:ea typeface="+mn-ea"/>
                <a:cs typeface="+mn-cs"/>
              </a:rPr>
              <a:t>,</a:t>
            </a:r>
            <a:r>
              <a:rPr lang="es-MX" dirty="0" smtClean="0"/>
              <a:t> </a:t>
            </a:r>
            <a:r>
              <a:rPr lang="es-MX" sz="1200" b="0" i="0" u="none" strike="noStrike" kern="1200" dirty="0" err="1" smtClean="0">
                <a:solidFill>
                  <a:schemeClr val="tx1"/>
                </a:solidFill>
                <a:effectLst/>
                <a:latin typeface="+mn-lt"/>
                <a:ea typeface="+mn-ea"/>
                <a:cs typeface="+mn-cs"/>
              </a:rPr>
              <a:t>Republic</a:t>
            </a:r>
            <a:r>
              <a:rPr lang="es-MX" sz="1200" b="0" i="0" u="none" strike="noStrike" kern="1200" dirty="0" smtClean="0">
                <a:solidFill>
                  <a:schemeClr val="tx1"/>
                </a:solidFill>
                <a:effectLst/>
                <a:latin typeface="+mn-lt"/>
                <a:ea typeface="+mn-ea"/>
                <a:cs typeface="+mn-cs"/>
              </a:rPr>
              <a:t> of </a:t>
            </a:r>
            <a:r>
              <a:rPr lang="es-MX" sz="1200" b="0" i="0" u="none" strike="noStrike" kern="1200" dirty="0" err="1" smtClean="0">
                <a:solidFill>
                  <a:schemeClr val="tx1"/>
                </a:solidFill>
                <a:effectLst/>
                <a:latin typeface="+mn-lt"/>
                <a:ea typeface="+mn-ea"/>
                <a:cs typeface="+mn-cs"/>
              </a:rPr>
              <a:t>Lativa</a:t>
            </a:r>
            <a:r>
              <a:rPr lang="es-MX" dirty="0" smtClean="0"/>
              <a:t> ,</a:t>
            </a:r>
            <a:r>
              <a:rPr lang="es-MX" sz="1200" b="0" i="0" u="none" strike="noStrike" kern="1200" dirty="0" err="1" smtClean="0">
                <a:solidFill>
                  <a:schemeClr val="tx1"/>
                </a:solidFill>
                <a:effectLst/>
                <a:latin typeface="+mn-lt"/>
                <a:ea typeface="+mn-ea"/>
                <a:cs typeface="+mn-cs"/>
              </a:rPr>
              <a:t>Turkey</a:t>
            </a:r>
            <a:r>
              <a:rPr lang="es-MX" sz="1200" b="0" i="0" u="none" strike="noStrike" kern="1200" dirty="0" smtClean="0">
                <a:solidFill>
                  <a:schemeClr val="tx1"/>
                </a:solidFill>
                <a:effectLst/>
                <a:latin typeface="+mn-lt"/>
                <a:ea typeface="+mn-ea"/>
                <a:cs typeface="+mn-cs"/>
              </a:rPr>
              <a:t>,</a:t>
            </a:r>
            <a:r>
              <a:rPr lang="es-MX" dirty="0" smtClean="0"/>
              <a:t> </a:t>
            </a:r>
            <a:r>
              <a:rPr lang="es-MX" sz="1200" b="0" i="0" u="none" strike="noStrike" kern="1200" dirty="0" err="1" smtClean="0">
                <a:solidFill>
                  <a:schemeClr val="tx1"/>
                </a:solidFill>
                <a:effectLst/>
                <a:latin typeface="+mn-lt"/>
                <a:ea typeface="+mn-ea"/>
                <a:cs typeface="+mn-cs"/>
              </a:rPr>
              <a:t>Luxembourg</a:t>
            </a:r>
            <a:r>
              <a:rPr lang="es-MX" sz="1200" b="0" i="0" u="none" strike="noStrike" kern="1200" dirty="0" smtClean="0">
                <a:solidFill>
                  <a:schemeClr val="tx1"/>
                </a:solidFill>
                <a:effectLst/>
                <a:latin typeface="+mn-lt"/>
                <a:ea typeface="+mn-ea"/>
                <a:cs typeface="+mn-cs"/>
              </a:rPr>
              <a:t>,</a:t>
            </a:r>
            <a:r>
              <a:rPr lang="es-MX" dirty="0" smtClean="0"/>
              <a:t> </a:t>
            </a:r>
            <a:r>
              <a:rPr lang="es-MX" sz="1200" b="0" i="0" u="none" strike="noStrike" kern="1200" dirty="0" smtClean="0">
                <a:solidFill>
                  <a:schemeClr val="tx1"/>
                </a:solidFill>
                <a:effectLst/>
                <a:latin typeface="+mn-lt"/>
                <a:ea typeface="+mn-ea"/>
                <a:cs typeface="+mn-cs"/>
              </a:rPr>
              <a:t>Senegal, </a:t>
            </a:r>
            <a:r>
              <a:rPr lang="es-MX" dirty="0" smtClean="0"/>
              <a:t> </a:t>
            </a:r>
            <a:r>
              <a:rPr lang="es-MX" sz="1200" b="0" i="0" u="none" strike="noStrike" kern="1200" dirty="0" err="1" smtClean="0">
                <a:solidFill>
                  <a:schemeClr val="tx1"/>
                </a:solidFill>
                <a:effectLst/>
                <a:latin typeface="+mn-lt"/>
                <a:ea typeface="+mn-ea"/>
                <a:cs typeface="+mn-cs"/>
              </a:rPr>
              <a:t>Peru</a:t>
            </a:r>
            <a:r>
              <a:rPr lang="es-MX" sz="1200" b="0" i="0" u="none" strike="noStrike" kern="1200" dirty="0" smtClean="0">
                <a:solidFill>
                  <a:schemeClr val="tx1"/>
                </a:solidFill>
                <a:effectLst/>
                <a:latin typeface="+mn-lt"/>
                <a:ea typeface="+mn-ea"/>
                <a:cs typeface="+mn-cs"/>
              </a:rPr>
              <a:t>,</a:t>
            </a:r>
            <a:r>
              <a:rPr lang="es-MX" dirty="0" smtClean="0"/>
              <a:t> </a:t>
            </a:r>
            <a:r>
              <a:rPr lang="es-MX" sz="1200" b="0" i="0" u="none" strike="noStrike" kern="1200" dirty="0" smtClean="0">
                <a:solidFill>
                  <a:schemeClr val="tx1"/>
                </a:solidFill>
                <a:effectLst/>
                <a:latin typeface="+mn-lt"/>
                <a:ea typeface="+mn-ea"/>
                <a:cs typeface="+mn-cs"/>
              </a:rPr>
              <a:t>Chile,</a:t>
            </a:r>
            <a:r>
              <a:rPr lang="es-MX" dirty="0" smtClean="0"/>
              <a:t> </a:t>
            </a:r>
            <a:r>
              <a:rPr lang="es-MX" sz="1200" b="0" i="0" u="none" strike="noStrike" kern="1200" dirty="0" smtClean="0">
                <a:solidFill>
                  <a:schemeClr val="tx1"/>
                </a:solidFill>
                <a:effectLst/>
                <a:latin typeface="+mn-lt"/>
                <a:ea typeface="+mn-ea"/>
                <a:cs typeface="+mn-cs"/>
              </a:rPr>
              <a:t>Jamaica,</a:t>
            </a:r>
            <a:r>
              <a:rPr lang="es-MX" dirty="0" smtClean="0"/>
              <a:t> </a:t>
            </a:r>
            <a:r>
              <a:rPr lang="es-MX" sz="1200" b="0" i="0" u="none" strike="noStrike" kern="1200" dirty="0" smtClean="0">
                <a:solidFill>
                  <a:schemeClr val="tx1"/>
                </a:solidFill>
                <a:effectLst/>
                <a:latin typeface="+mn-lt"/>
                <a:ea typeface="+mn-ea"/>
                <a:cs typeface="+mn-cs"/>
              </a:rPr>
              <a:t>Costa Rica,</a:t>
            </a:r>
            <a:r>
              <a:rPr lang="es-MX" dirty="0" smtClean="0"/>
              <a:t> </a:t>
            </a:r>
            <a:r>
              <a:rPr lang="es-MX" sz="1200" b="0" i="0" u="none" strike="noStrike" kern="1200" dirty="0" smtClean="0">
                <a:solidFill>
                  <a:schemeClr val="tx1"/>
                </a:solidFill>
                <a:effectLst/>
                <a:latin typeface="+mn-lt"/>
                <a:ea typeface="+mn-ea"/>
                <a:cs typeface="+mn-cs"/>
              </a:rPr>
              <a:t>Guatemala,</a:t>
            </a:r>
            <a:r>
              <a:rPr lang="es-MX" dirty="0" smtClean="0"/>
              <a:t> </a:t>
            </a:r>
            <a:r>
              <a:rPr lang="es-MX" sz="1200" b="0" i="0" u="none" strike="noStrike" kern="1200" dirty="0" smtClean="0">
                <a:solidFill>
                  <a:schemeClr val="tx1"/>
                </a:solidFill>
                <a:effectLst/>
                <a:latin typeface="+mn-lt"/>
                <a:ea typeface="+mn-ea"/>
                <a:cs typeface="+mn-cs"/>
              </a:rPr>
              <a:t>South </a:t>
            </a:r>
            <a:r>
              <a:rPr lang="es-MX" sz="1200" b="0" i="0" u="none" strike="noStrike" kern="1200" dirty="0" err="1" smtClean="0">
                <a:solidFill>
                  <a:schemeClr val="tx1"/>
                </a:solidFill>
                <a:effectLst/>
                <a:latin typeface="+mn-lt"/>
                <a:ea typeface="+mn-ea"/>
                <a:cs typeface="+mn-cs"/>
              </a:rPr>
              <a:t>Africa</a:t>
            </a:r>
            <a:r>
              <a:rPr lang="es-MX" sz="1200" b="0" i="0" u="none" strike="noStrike" kern="1200" dirty="0" smtClean="0">
                <a:solidFill>
                  <a:schemeClr val="tx1"/>
                </a:solidFill>
                <a:effectLst/>
                <a:latin typeface="+mn-lt"/>
                <a:ea typeface="+mn-ea"/>
                <a:cs typeface="+mn-cs"/>
              </a:rPr>
              <a:t>,</a:t>
            </a:r>
            <a:r>
              <a:rPr lang="es-MX" dirty="0" smtClean="0"/>
              <a:t> </a:t>
            </a:r>
            <a:r>
              <a:rPr lang="es-MX" sz="1200" b="0" i="0" u="none" strike="noStrike" kern="1200" dirty="0" smtClean="0">
                <a:solidFill>
                  <a:schemeClr val="tx1"/>
                </a:solidFill>
                <a:effectLst/>
                <a:latin typeface="+mn-lt"/>
                <a:ea typeface="+mn-ea"/>
                <a:cs typeface="+mn-cs"/>
              </a:rPr>
              <a:t>Bulgaria,</a:t>
            </a:r>
            <a:r>
              <a:rPr lang="es-MX" dirty="0" smtClean="0"/>
              <a:t> </a:t>
            </a:r>
            <a:r>
              <a:rPr lang="es-MX" sz="1200" b="0" i="0" u="none" strike="noStrike" kern="1200" dirty="0" err="1" smtClean="0">
                <a:solidFill>
                  <a:schemeClr val="tx1"/>
                </a:solidFill>
                <a:effectLst/>
                <a:latin typeface="+mn-lt"/>
                <a:ea typeface="+mn-ea"/>
                <a:cs typeface="+mn-cs"/>
              </a:rPr>
              <a:t>Finland</a:t>
            </a:r>
            <a:r>
              <a:rPr lang="es-MX" sz="1200" b="0" i="0" u="none" strike="noStrike" kern="1200" dirty="0" smtClean="0">
                <a:solidFill>
                  <a:schemeClr val="tx1"/>
                </a:solidFill>
                <a:effectLst/>
                <a:latin typeface="+mn-lt"/>
                <a:ea typeface="+mn-ea"/>
                <a:cs typeface="+mn-cs"/>
              </a:rPr>
              <a:t>,</a:t>
            </a:r>
            <a:r>
              <a:rPr lang="es-MX" dirty="0" smtClean="0"/>
              <a:t> </a:t>
            </a:r>
            <a:r>
              <a:rPr lang="es-MX" sz="1200" b="0" i="0" u="none" strike="noStrike" kern="1200" dirty="0" smtClean="0">
                <a:solidFill>
                  <a:schemeClr val="tx1"/>
                </a:solidFill>
                <a:effectLst/>
                <a:latin typeface="+mn-lt"/>
                <a:ea typeface="+mn-ea"/>
                <a:cs typeface="+mn-cs"/>
              </a:rPr>
              <a:t>Trinidad and Tobago,</a:t>
            </a:r>
            <a:r>
              <a:rPr lang="es-MX" dirty="0" smtClean="0"/>
              <a:t> </a:t>
            </a:r>
            <a:r>
              <a:rPr lang="es-MX" sz="1200" b="0" i="0" u="none" strike="noStrike" kern="1200" dirty="0" smtClean="0">
                <a:solidFill>
                  <a:schemeClr val="tx1"/>
                </a:solidFill>
                <a:effectLst/>
                <a:latin typeface="+mn-lt"/>
                <a:ea typeface="+mn-ea"/>
                <a:cs typeface="+mn-cs"/>
              </a:rPr>
              <a:t>Republica Dominicana</a:t>
            </a:r>
            <a:r>
              <a:rPr lang="es-MX" dirty="0" smtClean="0"/>
              <a:t> ,</a:t>
            </a:r>
            <a:r>
              <a:rPr lang="es-MX" sz="1200" b="0" i="0" u="none" strike="noStrike" kern="1200" dirty="0" err="1" smtClean="0">
                <a:solidFill>
                  <a:schemeClr val="tx1"/>
                </a:solidFill>
                <a:effectLst/>
                <a:latin typeface="+mn-lt"/>
                <a:ea typeface="+mn-ea"/>
                <a:cs typeface="+mn-cs"/>
              </a:rPr>
              <a:t>Gabon</a:t>
            </a:r>
            <a:r>
              <a:rPr lang="es-MX" sz="1200" b="0" i="0" u="none" strike="noStrike" kern="1200" dirty="0" smtClean="0">
                <a:solidFill>
                  <a:schemeClr val="tx1"/>
                </a:solidFill>
                <a:effectLst/>
                <a:latin typeface="+mn-lt"/>
                <a:ea typeface="+mn-ea"/>
                <a:cs typeface="+mn-cs"/>
              </a:rPr>
              <a:t>,</a:t>
            </a:r>
            <a:r>
              <a:rPr lang="es-MX" dirty="0" smtClean="0"/>
              <a:t> </a:t>
            </a:r>
            <a:r>
              <a:rPr lang="es-MX" sz="1200" b="0" i="0" u="none" strike="noStrike" kern="1200" dirty="0" err="1" smtClean="0">
                <a:solidFill>
                  <a:schemeClr val="tx1"/>
                </a:solidFill>
                <a:effectLst/>
                <a:latin typeface="+mn-lt"/>
                <a:ea typeface="+mn-ea"/>
                <a:cs typeface="+mn-cs"/>
              </a:rPr>
              <a:t>Ecuado,r</a:t>
            </a:r>
            <a:r>
              <a:rPr lang="es-MX" dirty="0" smtClean="0"/>
              <a:t> </a:t>
            </a:r>
            <a:r>
              <a:rPr lang="es-MX" sz="1200" b="0" i="0" u="none" strike="noStrike" kern="1200" dirty="0" err="1" smtClean="0">
                <a:solidFill>
                  <a:schemeClr val="tx1"/>
                </a:solidFill>
                <a:effectLst/>
                <a:latin typeface="+mn-lt"/>
                <a:ea typeface="+mn-ea"/>
                <a:cs typeface="+mn-cs"/>
              </a:rPr>
              <a:t>Egypt</a:t>
            </a:r>
            <a:r>
              <a:rPr lang="es-MX" sz="1200" b="0" i="0" u="none" strike="noStrike" kern="1200" dirty="0" smtClean="0">
                <a:solidFill>
                  <a:schemeClr val="tx1"/>
                </a:solidFill>
                <a:effectLst/>
                <a:latin typeface="+mn-lt"/>
                <a:ea typeface="+mn-ea"/>
                <a:cs typeface="+mn-cs"/>
              </a:rPr>
              <a:t>,</a:t>
            </a:r>
            <a:r>
              <a:rPr lang="es-MX" dirty="0" smtClean="0"/>
              <a:t> </a:t>
            </a:r>
            <a:r>
              <a:rPr lang="es-MX" sz="1200" b="0" i="0" u="none" strike="noStrike" kern="1200" dirty="0" smtClean="0">
                <a:solidFill>
                  <a:schemeClr val="tx1"/>
                </a:solidFill>
                <a:effectLst/>
                <a:latin typeface="+mn-lt"/>
                <a:ea typeface="+mn-ea"/>
                <a:cs typeface="+mn-cs"/>
              </a:rPr>
              <a:t>Zambia,</a:t>
            </a:r>
            <a:r>
              <a:rPr lang="es-MX" dirty="0" smtClean="0"/>
              <a:t> </a:t>
            </a:r>
            <a:r>
              <a:rPr lang="es-MX" sz="1200" b="0" i="0" u="none" strike="noStrike" kern="1200" dirty="0" err="1" smtClean="0">
                <a:solidFill>
                  <a:schemeClr val="tx1"/>
                </a:solidFill>
                <a:effectLst/>
                <a:latin typeface="+mn-lt"/>
                <a:ea typeface="+mn-ea"/>
                <a:cs typeface="+mn-cs"/>
              </a:rPr>
              <a:t>Republic</a:t>
            </a:r>
            <a:r>
              <a:rPr lang="es-MX" sz="1200" b="0" i="0" u="none" strike="noStrike" kern="1200" dirty="0" smtClean="0">
                <a:solidFill>
                  <a:schemeClr val="tx1"/>
                </a:solidFill>
                <a:effectLst/>
                <a:latin typeface="+mn-lt"/>
                <a:ea typeface="+mn-ea"/>
                <a:cs typeface="+mn-cs"/>
              </a:rPr>
              <a:t> of </a:t>
            </a:r>
            <a:r>
              <a:rPr lang="es-MX" sz="1200" b="0" i="0" u="none" strike="noStrike" kern="1200" dirty="0" err="1" smtClean="0">
                <a:solidFill>
                  <a:schemeClr val="tx1"/>
                </a:solidFill>
                <a:effectLst/>
                <a:latin typeface="+mn-lt"/>
                <a:ea typeface="+mn-ea"/>
                <a:cs typeface="+mn-cs"/>
              </a:rPr>
              <a:t>Azerbaijan</a:t>
            </a:r>
            <a:r>
              <a:rPr lang="es-MX" sz="1200" b="0" i="0" u="none" strike="noStrike" kern="1200" dirty="0" smtClean="0">
                <a:solidFill>
                  <a:schemeClr val="tx1"/>
                </a:solidFill>
                <a:effectLst/>
                <a:latin typeface="+mn-lt"/>
                <a:ea typeface="+mn-ea"/>
                <a:cs typeface="+mn-cs"/>
              </a:rPr>
              <a:t>,</a:t>
            </a:r>
            <a:r>
              <a:rPr lang="es-MX" dirty="0" smtClean="0"/>
              <a:t> </a:t>
            </a:r>
            <a:r>
              <a:rPr lang="es-MX" sz="1200" b="0" i="0" u="none" strike="noStrike" kern="1200" dirty="0" err="1" smtClean="0">
                <a:solidFill>
                  <a:schemeClr val="tx1"/>
                </a:solidFill>
                <a:effectLst/>
                <a:latin typeface="+mn-lt"/>
                <a:ea typeface="+mn-ea"/>
                <a:cs typeface="+mn-cs"/>
              </a:rPr>
              <a:t>Spain</a:t>
            </a:r>
            <a:r>
              <a:rPr lang="es-MX" sz="1200" b="0" i="0" u="none" strike="noStrike" kern="1200" dirty="0" smtClean="0">
                <a:solidFill>
                  <a:schemeClr val="tx1"/>
                </a:solidFill>
                <a:effectLst/>
                <a:latin typeface="+mn-lt"/>
                <a:ea typeface="+mn-ea"/>
                <a:cs typeface="+mn-cs"/>
              </a:rPr>
              <a:t>,</a:t>
            </a:r>
            <a:r>
              <a:rPr lang="es-MX" dirty="0" smtClean="0"/>
              <a:t> </a:t>
            </a:r>
            <a:r>
              <a:rPr lang="es-MX" sz="1200" b="0" i="0" u="none" strike="noStrike" kern="1200" dirty="0" smtClean="0">
                <a:solidFill>
                  <a:schemeClr val="tx1"/>
                </a:solidFill>
                <a:effectLst/>
                <a:latin typeface="+mn-lt"/>
                <a:ea typeface="+mn-ea"/>
                <a:cs typeface="+mn-cs"/>
              </a:rPr>
              <a:t>Macedonia,</a:t>
            </a:r>
            <a:r>
              <a:rPr lang="es-MX" dirty="0" smtClean="0"/>
              <a:t> </a:t>
            </a:r>
            <a:r>
              <a:rPr lang="es-MX" sz="1200" b="0" i="0" u="none" strike="noStrike" kern="1200" dirty="0" smtClean="0">
                <a:solidFill>
                  <a:schemeClr val="tx1"/>
                </a:solidFill>
                <a:effectLst/>
                <a:latin typeface="+mn-lt"/>
                <a:ea typeface="+mn-ea"/>
                <a:cs typeface="+mn-cs"/>
              </a:rPr>
              <a:t>France,</a:t>
            </a:r>
            <a:r>
              <a:rPr lang="es-MX" dirty="0" smtClean="0"/>
              <a:t> </a:t>
            </a:r>
            <a:r>
              <a:rPr lang="es-MX" sz="1200" b="0" i="0" u="none" strike="noStrike" kern="1200" dirty="0" err="1" smtClean="0">
                <a:solidFill>
                  <a:schemeClr val="tx1"/>
                </a:solidFill>
                <a:effectLst/>
                <a:latin typeface="+mn-lt"/>
                <a:ea typeface="+mn-ea"/>
                <a:cs typeface="+mn-cs"/>
              </a:rPr>
              <a:t>Algeria</a:t>
            </a:r>
            <a:r>
              <a:rPr lang="es-MX" sz="1200" b="0" i="0" u="none" strike="noStrike" kern="1200" dirty="0" smtClean="0">
                <a:solidFill>
                  <a:schemeClr val="tx1"/>
                </a:solidFill>
                <a:effectLst/>
                <a:latin typeface="+mn-lt"/>
                <a:ea typeface="+mn-ea"/>
                <a:cs typeface="+mn-cs"/>
              </a:rPr>
              <a:t>,</a:t>
            </a:r>
            <a:r>
              <a:rPr lang="es-MX" dirty="0" smtClean="0"/>
              <a:t> </a:t>
            </a:r>
            <a:r>
              <a:rPr lang="es-MX" sz="1200" b="0" i="0" u="none" strike="noStrike" kern="1200" dirty="0" err="1" smtClean="0">
                <a:solidFill>
                  <a:schemeClr val="tx1"/>
                </a:solidFill>
                <a:effectLst/>
                <a:latin typeface="+mn-lt"/>
                <a:ea typeface="+mn-ea"/>
                <a:cs typeface="+mn-cs"/>
              </a:rPr>
              <a:t>Suriname</a:t>
            </a:r>
            <a:r>
              <a:rPr lang="es-MX" sz="1200" b="0" i="0" u="none" strike="noStrike" kern="1200" dirty="0" smtClean="0">
                <a:solidFill>
                  <a:schemeClr val="tx1"/>
                </a:solidFill>
                <a:effectLst/>
                <a:latin typeface="+mn-lt"/>
                <a:ea typeface="+mn-ea"/>
                <a:cs typeface="+mn-cs"/>
              </a:rPr>
              <a:t>,</a:t>
            </a:r>
            <a:r>
              <a:rPr lang="es-MX" dirty="0" smtClean="0"/>
              <a:t> </a:t>
            </a:r>
            <a:r>
              <a:rPr lang="es-MX" sz="1200" b="0" i="0" u="none" strike="noStrike" kern="1200" dirty="0" err="1" smtClean="0">
                <a:solidFill>
                  <a:schemeClr val="tx1"/>
                </a:solidFill>
                <a:effectLst/>
                <a:latin typeface="+mn-lt"/>
                <a:ea typeface="+mn-ea"/>
                <a:cs typeface="+mn-cs"/>
              </a:rPr>
              <a:t>Lithuania</a:t>
            </a:r>
            <a:r>
              <a:rPr lang="es-MX" dirty="0" smtClean="0"/>
              <a:t> </a:t>
            </a:r>
            <a:r>
              <a:rPr lang="es-MX" sz="1200" b="0" i="0" u="none" strike="noStrike" kern="1200" dirty="0" err="1" smtClean="0">
                <a:solidFill>
                  <a:schemeClr val="tx1"/>
                </a:solidFill>
                <a:effectLst/>
                <a:latin typeface="+mn-lt"/>
                <a:ea typeface="+mn-ea"/>
                <a:cs typeface="+mn-cs"/>
              </a:rPr>
              <a:t>Thailand</a:t>
            </a:r>
            <a:r>
              <a:rPr lang="es-MX" sz="1200" b="0" i="0" u="none" strike="noStrike" kern="1200" dirty="0" smtClean="0">
                <a:solidFill>
                  <a:schemeClr val="tx1"/>
                </a:solidFill>
                <a:effectLst/>
                <a:latin typeface="+mn-lt"/>
                <a:ea typeface="+mn-ea"/>
                <a:cs typeface="+mn-cs"/>
              </a:rPr>
              <a:t>,</a:t>
            </a:r>
            <a:r>
              <a:rPr lang="es-MX" dirty="0" smtClean="0"/>
              <a:t> </a:t>
            </a:r>
            <a:r>
              <a:rPr lang="es-MX" sz="1200" b="0" i="0" u="none" strike="noStrike" kern="1200" dirty="0" smtClean="0">
                <a:solidFill>
                  <a:schemeClr val="tx1"/>
                </a:solidFill>
                <a:effectLst/>
                <a:latin typeface="+mn-lt"/>
                <a:ea typeface="+mn-ea"/>
                <a:cs typeface="+mn-cs"/>
              </a:rPr>
              <a:t>Kuwait,</a:t>
            </a:r>
            <a:r>
              <a:rPr lang="es-MX" dirty="0" smtClean="0"/>
              <a:t> </a:t>
            </a:r>
            <a:r>
              <a:rPr lang="es-MX" sz="1200" b="0" i="0" u="none" strike="noStrike" kern="1200" dirty="0" err="1" smtClean="0">
                <a:solidFill>
                  <a:schemeClr val="tx1"/>
                </a:solidFill>
                <a:effectLst/>
                <a:latin typeface="+mn-lt"/>
                <a:ea typeface="+mn-ea"/>
                <a:cs typeface="+mn-cs"/>
              </a:rPr>
              <a:t>Belize</a:t>
            </a:r>
            <a:r>
              <a:rPr lang="es-MX" sz="1200" b="0" i="0" u="none" strike="noStrike" kern="1200" dirty="0" smtClean="0">
                <a:solidFill>
                  <a:schemeClr val="tx1"/>
                </a:solidFill>
                <a:effectLst/>
                <a:latin typeface="+mn-lt"/>
                <a:ea typeface="+mn-ea"/>
                <a:cs typeface="+mn-cs"/>
              </a:rPr>
              <a:t>,</a:t>
            </a:r>
            <a:r>
              <a:rPr lang="es-MX" dirty="0" smtClean="0"/>
              <a:t> </a:t>
            </a:r>
            <a:r>
              <a:rPr lang="es-MX" sz="1200" b="0" i="0" u="none" strike="noStrike" kern="1200" dirty="0" smtClean="0">
                <a:solidFill>
                  <a:schemeClr val="tx1"/>
                </a:solidFill>
                <a:effectLst/>
                <a:latin typeface="+mn-lt"/>
                <a:ea typeface="+mn-ea"/>
                <a:cs typeface="+mn-cs"/>
              </a:rPr>
              <a:t>Estonia,</a:t>
            </a:r>
            <a:r>
              <a:rPr lang="es-MX" dirty="0" smtClean="0"/>
              <a:t> </a:t>
            </a:r>
            <a:r>
              <a:rPr lang="es-MX" sz="1200" b="0" i="0" u="none" strike="noStrike" kern="1200" dirty="0" err="1" smtClean="0">
                <a:solidFill>
                  <a:schemeClr val="tx1"/>
                </a:solidFill>
                <a:effectLst/>
                <a:latin typeface="+mn-lt"/>
                <a:ea typeface="+mn-ea"/>
                <a:cs typeface="+mn-cs"/>
              </a:rPr>
              <a:t>Buthan</a:t>
            </a:r>
            <a:r>
              <a:rPr lang="es-MX" sz="1200" b="0" i="0" u="none" strike="noStrike" kern="1200" dirty="0" smtClean="0">
                <a:solidFill>
                  <a:schemeClr val="tx1"/>
                </a:solidFill>
                <a:effectLst/>
                <a:latin typeface="+mn-lt"/>
                <a:ea typeface="+mn-ea"/>
                <a:cs typeface="+mn-cs"/>
              </a:rPr>
              <a:t>,</a:t>
            </a:r>
            <a:r>
              <a:rPr lang="es-MX" dirty="0" smtClean="0"/>
              <a:t> </a:t>
            </a:r>
            <a:r>
              <a:rPr lang="es-MX" sz="1200" b="0" i="0" u="none" strike="noStrike" kern="1200" dirty="0" smtClean="0">
                <a:solidFill>
                  <a:schemeClr val="tx1"/>
                </a:solidFill>
                <a:effectLst/>
                <a:latin typeface="+mn-lt"/>
                <a:ea typeface="+mn-ea"/>
                <a:cs typeface="+mn-cs"/>
              </a:rPr>
              <a:t>Puerto Rico,</a:t>
            </a:r>
            <a:r>
              <a:rPr lang="es-MX" dirty="0" smtClean="0"/>
              <a:t> </a:t>
            </a:r>
            <a:r>
              <a:rPr lang="es-MX" sz="1200" b="0" i="0" u="none" strike="noStrike" kern="1200" dirty="0" err="1" smtClean="0">
                <a:solidFill>
                  <a:schemeClr val="tx1"/>
                </a:solidFill>
                <a:effectLst/>
                <a:latin typeface="+mn-lt"/>
                <a:ea typeface="+mn-ea"/>
                <a:cs typeface="+mn-cs"/>
              </a:rPr>
              <a:t>Fij,i</a:t>
            </a:r>
            <a:r>
              <a:rPr lang="es-MX" dirty="0" smtClean="0"/>
              <a:t> </a:t>
            </a:r>
            <a:r>
              <a:rPr lang="es-MX" sz="1200" b="0" i="0" u="none" strike="noStrike" kern="1200" dirty="0" err="1" smtClean="0">
                <a:solidFill>
                  <a:schemeClr val="tx1"/>
                </a:solidFill>
                <a:effectLst/>
                <a:latin typeface="+mn-lt"/>
                <a:ea typeface="+mn-ea"/>
                <a:cs typeface="+mn-cs"/>
              </a:rPr>
              <a:t>Bahrian</a:t>
            </a:r>
            <a:r>
              <a:rPr lang="es-MX" sz="1200" b="0" i="0" u="none" strike="noStrike" kern="1200" dirty="0" smtClean="0">
                <a:solidFill>
                  <a:schemeClr val="tx1"/>
                </a:solidFill>
                <a:effectLst/>
                <a:latin typeface="+mn-lt"/>
                <a:ea typeface="+mn-ea"/>
                <a:cs typeface="+mn-cs"/>
              </a:rPr>
              <a:t>,</a:t>
            </a:r>
            <a:r>
              <a:rPr lang="es-MX" dirty="0" smtClean="0"/>
              <a:t> </a:t>
            </a:r>
            <a:r>
              <a:rPr lang="es-MX" sz="1200" b="0" i="0" u="none" strike="noStrike" kern="1200" dirty="0" err="1" smtClean="0">
                <a:solidFill>
                  <a:schemeClr val="tx1"/>
                </a:solidFill>
                <a:effectLst/>
                <a:latin typeface="+mn-lt"/>
                <a:ea typeface="+mn-ea"/>
                <a:cs typeface="+mn-cs"/>
              </a:rPr>
              <a:t>Phillippines</a:t>
            </a:r>
            <a:r>
              <a:rPr lang="es-MX" sz="1200" b="0" i="0" u="none" strike="noStrike" kern="1200" dirty="0" smtClean="0">
                <a:solidFill>
                  <a:schemeClr val="tx1"/>
                </a:solidFill>
                <a:effectLst/>
                <a:latin typeface="+mn-lt"/>
                <a:ea typeface="+mn-ea"/>
                <a:cs typeface="+mn-cs"/>
              </a:rPr>
              <a:t>,</a:t>
            </a:r>
            <a:r>
              <a:rPr lang="es-MX" dirty="0" smtClean="0"/>
              <a:t> </a:t>
            </a:r>
            <a:r>
              <a:rPr lang="es-MX" sz="1200" b="0" i="0" u="none" strike="noStrike" kern="1200" dirty="0" smtClean="0">
                <a:solidFill>
                  <a:schemeClr val="tx1"/>
                </a:solidFill>
                <a:effectLst/>
                <a:latin typeface="+mn-lt"/>
                <a:ea typeface="+mn-ea"/>
                <a:cs typeface="+mn-cs"/>
              </a:rPr>
              <a:t>Australia,</a:t>
            </a:r>
            <a:r>
              <a:rPr lang="es-MX" dirty="0" smtClean="0"/>
              <a:t> </a:t>
            </a:r>
            <a:r>
              <a:rPr lang="es-MX" sz="1200" b="0" i="0" u="none" strike="noStrike" kern="1200" dirty="0" smtClean="0">
                <a:solidFill>
                  <a:schemeClr val="tx1"/>
                </a:solidFill>
                <a:effectLst/>
                <a:latin typeface="+mn-lt"/>
                <a:ea typeface="+mn-ea"/>
                <a:cs typeface="+mn-cs"/>
              </a:rPr>
              <a:t>Georgia,</a:t>
            </a:r>
            <a:r>
              <a:rPr lang="es-MX" dirty="0" smtClean="0"/>
              <a:t> </a:t>
            </a:r>
            <a:r>
              <a:rPr lang="es-MX" sz="1200" b="0" i="0" u="none" strike="noStrike" kern="1200" dirty="0" err="1" smtClean="0">
                <a:solidFill>
                  <a:schemeClr val="tx1"/>
                </a:solidFill>
                <a:effectLst/>
                <a:latin typeface="+mn-lt"/>
                <a:ea typeface="+mn-ea"/>
                <a:cs typeface="+mn-cs"/>
              </a:rPr>
              <a:t>Mexico</a:t>
            </a:r>
            <a:r>
              <a:rPr lang="es-MX" dirty="0" smtClean="0"/>
              <a:t> </a:t>
            </a:r>
            <a:endParaRPr lang="es-MX"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s-MX" sz="1200" kern="1200" dirty="0" smtClean="0">
              <a:solidFill>
                <a:schemeClr val="tx1"/>
              </a:solidFill>
              <a:effectLst/>
              <a:latin typeface="+mn-lt"/>
              <a:ea typeface="+mn-ea"/>
              <a:cs typeface="+mn-cs"/>
            </a:endParaRPr>
          </a:p>
          <a:p>
            <a:endParaRPr lang="en-US" dirty="0"/>
          </a:p>
        </p:txBody>
      </p:sp>
      <p:sp>
        <p:nvSpPr>
          <p:cNvPr id="4" name="Marcador de número de diapositiva 3"/>
          <p:cNvSpPr>
            <a:spLocks noGrp="1"/>
          </p:cNvSpPr>
          <p:nvPr>
            <p:ph type="sldNum" sz="quarter" idx="10"/>
          </p:nvPr>
        </p:nvSpPr>
        <p:spPr/>
        <p:txBody>
          <a:bodyPr/>
          <a:lstStyle/>
          <a:p>
            <a:fld id="{9EF9EFCF-7A6A-4798-9043-3D754E72CB09}" type="slidenum">
              <a:rPr lang="es-MX" smtClean="0"/>
              <a:t>10</a:t>
            </a:fld>
            <a:endParaRPr lang="es-MX"/>
          </a:p>
        </p:txBody>
      </p:sp>
    </p:spTree>
    <p:extLst>
      <p:ext uri="{BB962C8B-B14F-4D97-AF65-F5344CB8AC3E}">
        <p14:creationId xmlns:p14="http://schemas.microsoft.com/office/powerpoint/2010/main" val="9768823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lvl="0"/>
            <a:r>
              <a:rPr lang="es-ES" sz="1200" kern="1200" dirty="0" smtClean="0">
                <a:solidFill>
                  <a:schemeClr val="tx1"/>
                </a:solidFill>
                <a:effectLst/>
                <a:latin typeface="+mn-lt"/>
                <a:ea typeface="+mn-ea"/>
                <a:cs typeface="+mn-cs"/>
              </a:rPr>
              <a:t>39 </a:t>
            </a:r>
            <a:r>
              <a:rPr lang="en-US" sz="1200" kern="1200" noProof="0" dirty="0" smtClean="0">
                <a:solidFill>
                  <a:schemeClr val="tx1"/>
                </a:solidFill>
                <a:effectLst/>
                <a:latin typeface="+mn-lt"/>
                <a:ea typeface="+mn-ea"/>
                <a:cs typeface="+mn-cs"/>
              </a:rPr>
              <a:t>survey responses were analyzed the graph represent the number of responses</a:t>
            </a:r>
            <a:r>
              <a:rPr lang="en-US" sz="1200" kern="1200" baseline="0" noProof="0" dirty="0" smtClean="0">
                <a:solidFill>
                  <a:schemeClr val="tx1"/>
                </a:solidFill>
                <a:effectLst/>
                <a:latin typeface="+mn-lt"/>
                <a:ea typeface="+mn-ea"/>
                <a:cs typeface="+mn-cs"/>
              </a:rPr>
              <a:t> of the choices of</a:t>
            </a:r>
          </a:p>
          <a:p>
            <a:r>
              <a:rPr lang="en-US" sz="1200" b="1" kern="1200" dirty="0" smtClean="0">
                <a:solidFill>
                  <a:schemeClr val="tx1"/>
                </a:solidFill>
                <a:effectLst/>
                <a:latin typeface="+mn-lt"/>
                <a:ea typeface="+mn-ea"/>
                <a:cs typeface="+mn-cs"/>
              </a:rPr>
              <a:t>N</a:t>
            </a:r>
            <a:r>
              <a:rPr lang="en-US" sz="1200" kern="1200" dirty="0" smtClean="0">
                <a:solidFill>
                  <a:schemeClr val="tx1"/>
                </a:solidFill>
                <a:effectLst/>
                <a:latin typeface="+mn-lt"/>
                <a:ea typeface="+mn-ea"/>
                <a:cs typeface="+mn-cs"/>
              </a:rPr>
              <a:t> = Not applied / No value</a:t>
            </a:r>
            <a:endParaRPr lang="es-MX"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D </a:t>
            </a:r>
            <a:r>
              <a:rPr lang="en-US" sz="1200" kern="1200" dirty="0" smtClean="0">
                <a:solidFill>
                  <a:schemeClr val="tx1"/>
                </a:solidFill>
                <a:effectLst/>
                <a:latin typeface="+mn-lt"/>
                <a:ea typeface="+mn-ea"/>
                <a:cs typeface="+mn-cs"/>
              </a:rPr>
              <a:t>= Desired but not required</a:t>
            </a:r>
            <a:endParaRPr lang="es-MX"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R</a:t>
            </a:r>
            <a:r>
              <a:rPr lang="en-US" sz="1200" kern="1200" dirty="0" smtClean="0">
                <a:solidFill>
                  <a:schemeClr val="tx1"/>
                </a:solidFill>
                <a:effectLst/>
                <a:latin typeface="+mn-lt"/>
                <a:ea typeface="+mn-ea"/>
                <a:cs typeface="+mn-cs"/>
              </a:rPr>
              <a:t> = Required</a:t>
            </a:r>
            <a:endParaRPr lang="es-MX"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M</a:t>
            </a:r>
            <a:r>
              <a:rPr lang="en-US" sz="1200" kern="1200" dirty="0" smtClean="0">
                <a:solidFill>
                  <a:schemeClr val="tx1"/>
                </a:solidFill>
                <a:effectLst/>
                <a:latin typeface="+mn-lt"/>
                <a:ea typeface="+mn-ea"/>
                <a:cs typeface="+mn-cs"/>
              </a:rPr>
              <a:t> = Mandatory</a:t>
            </a:r>
            <a:endParaRPr lang="es-MX" sz="1200" kern="1200" dirty="0" smtClean="0">
              <a:solidFill>
                <a:schemeClr val="tx1"/>
              </a:solidFill>
              <a:effectLst/>
              <a:latin typeface="+mn-lt"/>
              <a:ea typeface="+mn-ea"/>
              <a:cs typeface="+mn-cs"/>
            </a:endParaRPr>
          </a:p>
          <a:p>
            <a:pPr lvl="0"/>
            <a:endParaRPr lang="en-US" sz="1200" kern="1200" baseline="0" noProof="0" dirty="0" smtClean="0">
              <a:solidFill>
                <a:schemeClr val="tx1"/>
              </a:solidFill>
              <a:effectLst/>
              <a:latin typeface="+mn-lt"/>
              <a:ea typeface="+mn-ea"/>
              <a:cs typeface="+mn-cs"/>
            </a:endParaRPr>
          </a:p>
          <a:p>
            <a:pPr lvl="0"/>
            <a:r>
              <a:rPr lang="en-US" sz="1200" kern="1200" noProof="0" dirty="0" smtClean="0">
                <a:solidFill>
                  <a:schemeClr val="tx1"/>
                </a:solidFill>
                <a:effectLst/>
                <a:latin typeface="+mn-lt"/>
                <a:ea typeface="+mn-ea"/>
                <a:cs typeface="+mn-cs"/>
              </a:rPr>
              <a:t> for</a:t>
            </a:r>
            <a:r>
              <a:rPr lang="en-US" sz="1200" kern="1200" baseline="0" noProof="0" dirty="0" smtClean="0">
                <a:solidFill>
                  <a:schemeClr val="tx1"/>
                </a:solidFill>
                <a:effectLst/>
                <a:latin typeface="+mn-lt"/>
                <a:ea typeface="+mn-ea"/>
                <a:cs typeface="+mn-cs"/>
              </a:rPr>
              <a:t> each of the 18 Process functionalities </a:t>
            </a:r>
          </a:p>
          <a:p>
            <a:pPr lvl="0"/>
            <a:endParaRPr lang="en-US" sz="1200" kern="1200" baseline="0" noProof="0" dirty="0" smtClean="0">
              <a:solidFill>
                <a:schemeClr val="tx1"/>
              </a:solidFill>
              <a:effectLst/>
              <a:latin typeface="+mn-lt"/>
              <a:ea typeface="+mn-ea"/>
              <a:cs typeface="+mn-cs"/>
            </a:endParaRPr>
          </a:p>
          <a:p>
            <a:pPr lvl="0"/>
            <a:r>
              <a:rPr lang="en-US" sz="1200" kern="1200" baseline="0" noProof="0" dirty="0" smtClean="0">
                <a:solidFill>
                  <a:schemeClr val="tx1"/>
                </a:solidFill>
                <a:effectLst/>
                <a:latin typeface="+mn-lt"/>
                <a:ea typeface="+mn-ea"/>
                <a:cs typeface="+mn-cs"/>
              </a:rPr>
              <a:t>The green color represent that a functionality is consider mandatory (dark green) o required (clear green)</a:t>
            </a:r>
          </a:p>
          <a:p>
            <a:pPr lvl="0"/>
            <a:r>
              <a:rPr lang="en-US" sz="1200" kern="1200" baseline="0" noProof="0" dirty="0" smtClean="0">
                <a:solidFill>
                  <a:schemeClr val="tx1"/>
                </a:solidFill>
                <a:effectLst/>
                <a:latin typeface="+mn-lt"/>
                <a:ea typeface="+mn-ea"/>
                <a:cs typeface="+mn-cs"/>
              </a:rPr>
              <a:t>The yellow color represent that a functionality is between required and desired (yellow) o desired (orange)</a:t>
            </a:r>
            <a:endParaRPr lang="en-US" dirty="0"/>
          </a:p>
        </p:txBody>
      </p:sp>
      <p:sp>
        <p:nvSpPr>
          <p:cNvPr id="4" name="Marcador de número de diapositiva 3"/>
          <p:cNvSpPr>
            <a:spLocks noGrp="1"/>
          </p:cNvSpPr>
          <p:nvPr>
            <p:ph type="sldNum" sz="quarter" idx="10"/>
          </p:nvPr>
        </p:nvSpPr>
        <p:spPr/>
        <p:txBody>
          <a:bodyPr/>
          <a:lstStyle/>
          <a:p>
            <a:fld id="{9EF9EFCF-7A6A-4798-9043-3D754E72CB09}" type="slidenum">
              <a:rPr lang="es-MX" smtClean="0"/>
              <a:t>11</a:t>
            </a:fld>
            <a:endParaRPr lang="es-MX"/>
          </a:p>
        </p:txBody>
      </p:sp>
    </p:spTree>
    <p:extLst>
      <p:ext uri="{BB962C8B-B14F-4D97-AF65-F5344CB8AC3E}">
        <p14:creationId xmlns:p14="http://schemas.microsoft.com/office/powerpoint/2010/main" val="2810601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C1EC28E6-103D-4EF3-A796-1061A1F87D71}" type="datetimeFigureOut">
              <a:rPr lang="en-IN" smtClean="0"/>
              <a:t>25-03-2019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BD1BF2-86B9-4799-B58C-718FD935420F}" type="slidenum">
              <a:rPr lang="en-IN" smtClean="0"/>
              <a:t>‹Nº›</a:t>
            </a:fld>
            <a:endParaRPr lang="en-IN"/>
          </a:p>
        </p:txBody>
      </p:sp>
    </p:spTree>
    <p:extLst>
      <p:ext uri="{BB962C8B-B14F-4D97-AF65-F5344CB8AC3E}">
        <p14:creationId xmlns:p14="http://schemas.microsoft.com/office/powerpoint/2010/main" val="2647948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C1EC28E6-103D-4EF3-A796-1061A1F87D71}" type="datetimeFigureOut">
              <a:rPr lang="en-IN" smtClean="0"/>
              <a:t>25-03-2019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BD1BF2-86B9-4799-B58C-718FD935420F}" type="slidenum">
              <a:rPr lang="en-IN" smtClean="0"/>
              <a:t>‹Nº›</a:t>
            </a:fld>
            <a:endParaRPr lang="en-IN"/>
          </a:p>
        </p:txBody>
      </p:sp>
    </p:spTree>
    <p:extLst>
      <p:ext uri="{BB962C8B-B14F-4D97-AF65-F5344CB8AC3E}">
        <p14:creationId xmlns:p14="http://schemas.microsoft.com/office/powerpoint/2010/main" val="263295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C1EC28E6-103D-4EF3-A796-1061A1F87D71}" type="datetimeFigureOut">
              <a:rPr lang="en-IN" smtClean="0"/>
              <a:t>25-03-2019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BD1BF2-86B9-4799-B58C-718FD935420F}" type="slidenum">
              <a:rPr lang="en-IN" smtClean="0"/>
              <a:t>‹Nº›</a:t>
            </a:fld>
            <a:endParaRPr lang="en-IN"/>
          </a:p>
        </p:txBody>
      </p:sp>
    </p:spTree>
    <p:extLst>
      <p:ext uri="{BB962C8B-B14F-4D97-AF65-F5344CB8AC3E}">
        <p14:creationId xmlns:p14="http://schemas.microsoft.com/office/powerpoint/2010/main" val="2365722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C1EC28E6-103D-4EF3-A796-1061A1F87D71}" type="datetimeFigureOut">
              <a:rPr lang="en-IN" smtClean="0"/>
              <a:t>25-03-2019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BD1BF2-86B9-4799-B58C-718FD935420F}" type="slidenum">
              <a:rPr lang="en-IN" smtClean="0"/>
              <a:t>‹Nº›</a:t>
            </a:fld>
            <a:endParaRPr lang="en-IN"/>
          </a:p>
        </p:txBody>
      </p:sp>
    </p:spTree>
    <p:extLst>
      <p:ext uri="{BB962C8B-B14F-4D97-AF65-F5344CB8AC3E}">
        <p14:creationId xmlns:p14="http://schemas.microsoft.com/office/powerpoint/2010/main" val="3767979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EC28E6-103D-4EF3-A796-1061A1F87D71}" type="datetimeFigureOut">
              <a:rPr lang="en-IN" smtClean="0"/>
              <a:t>25-03-2019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BD1BF2-86B9-4799-B58C-718FD935420F}" type="slidenum">
              <a:rPr lang="en-IN" smtClean="0"/>
              <a:t>‹Nº›</a:t>
            </a:fld>
            <a:endParaRPr lang="en-IN"/>
          </a:p>
        </p:txBody>
      </p:sp>
    </p:spTree>
    <p:extLst>
      <p:ext uri="{BB962C8B-B14F-4D97-AF65-F5344CB8AC3E}">
        <p14:creationId xmlns:p14="http://schemas.microsoft.com/office/powerpoint/2010/main" val="3242721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C1EC28E6-103D-4EF3-A796-1061A1F87D71}" type="datetimeFigureOut">
              <a:rPr lang="en-IN" smtClean="0"/>
              <a:t>25-03-2019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EBD1BF2-86B9-4799-B58C-718FD935420F}" type="slidenum">
              <a:rPr lang="en-IN" smtClean="0"/>
              <a:t>‹Nº›</a:t>
            </a:fld>
            <a:endParaRPr lang="en-IN"/>
          </a:p>
        </p:txBody>
      </p:sp>
    </p:spTree>
    <p:extLst>
      <p:ext uri="{BB962C8B-B14F-4D97-AF65-F5344CB8AC3E}">
        <p14:creationId xmlns:p14="http://schemas.microsoft.com/office/powerpoint/2010/main" val="2595899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C1EC28E6-103D-4EF3-A796-1061A1F87D71}" type="datetimeFigureOut">
              <a:rPr lang="en-IN" smtClean="0"/>
              <a:t>25-03-2019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EBD1BF2-86B9-4799-B58C-718FD935420F}" type="slidenum">
              <a:rPr lang="en-IN" smtClean="0"/>
              <a:t>‹Nº›</a:t>
            </a:fld>
            <a:endParaRPr lang="en-IN"/>
          </a:p>
        </p:txBody>
      </p:sp>
    </p:spTree>
    <p:extLst>
      <p:ext uri="{BB962C8B-B14F-4D97-AF65-F5344CB8AC3E}">
        <p14:creationId xmlns:p14="http://schemas.microsoft.com/office/powerpoint/2010/main" val="348703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C1EC28E6-103D-4EF3-A796-1061A1F87D71}" type="datetimeFigureOut">
              <a:rPr lang="en-IN" smtClean="0"/>
              <a:t>25-03-2019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EBD1BF2-86B9-4799-B58C-718FD935420F}" type="slidenum">
              <a:rPr lang="en-IN" smtClean="0"/>
              <a:t>‹Nº›</a:t>
            </a:fld>
            <a:endParaRPr lang="en-IN"/>
          </a:p>
        </p:txBody>
      </p:sp>
    </p:spTree>
    <p:extLst>
      <p:ext uri="{BB962C8B-B14F-4D97-AF65-F5344CB8AC3E}">
        <p14:creationId xmlns:p14="http://schemas.microsoft.com/office/powerpoint/2010/main" val="1859474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EC28E6-103D-4EF3-A796-1061A1F87D71}" type="datetimeFigureOut">
              <a:rPr lang="en-IN" smtClean="0"/>
              <a:t>25-03-2019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EBD1BF2-86B9-4799-B58C-718FD935420F}" type="slidenum">
              <a:rPr lang="en-IN" smtClean="0"/>
              <a:t>‹Nº›</a:t>
            </a:fld>
            <a:endParaRPr lang="en-IN"/>
          </a:p>
        </p:txBody>
      </p:sp>
    </p:spTree>
    <p:extLst>
      <p:ext uri="{BB962C8B-B14F-4D97-AF65-F5344CB8AC3E}">
        <p14:creationId xmlns:p14="http://schemas.microsoft.com/office/powerpoint/2010/main" val="2899598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EC28E6-103D-4EF3-A796-1061A1F87D71}" type="datetimeFigureOut">
              <a:rPr lang="en-IN" smtClean="0"/>
              <a:t>25-03-2019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EBD1BF2-86B9-4799-B58C-718FD935420F}" type="slidenum">
              <a:rPr lang="en-IN" smtClean="0"/>
              <a:t>‹Nº›</a:t>
            </a:fld>
            <a:endParaRPr lang="en-IN"/>
          </a:p>
        </p:txBody>
      </p:sp>
    </p:spTree>
    <p:extLst>
      <p:ext uri="{BB962C8B-B14F-4D97-AF65-F5344CB8AC3E}">
        <p14:creationId xmlns:p14="http://schemas.microsoft.com/office/powerpoint/2010/main" val="1040286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EC28E6-103D-4EF3-A796-1061A1F87D71}" type="datetimeFigureOut">
              <a:rPr lang="en-IN" smtClean="0"/>
              <a:t>25-03-2019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EBD1BF2-86B9-4799-B58C-718FD935420F}" type="slidenum">
              <a:rPr lang="en-IN" smtClean="0"/>
              <a:t>‹Nº›</a:t>
            </a:fld>
            <a:endParaRPr lang="en-IN"/>
          </a:p>
        </p:txBody>
      </p:sp>
    </p:spTree>
    <p:extLst>
      <p:ext uri="{BB962C8B-B14F-4D97-AF65-F5344CB8AC3E}">
        <p14:creationId xmlns:p14="http://schemas.microsoft.com/office/powerpoint/2010/main" val="971039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EC28E6-103D-4EF3-A796-1061A1F87D71}" type="datetimeFigureOut">
              <a:rPr lang="en-IN" smtClean="0"/>
              <a:t>25-03-2019</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BD1BF2-86B9-4799-B58C-718FD935420F}" type="slidenum">
              <a:rPr lang="en-IN" smtClean="0"/>
              <a:t>‹Nº›</a:t>
            </a:fld>
            <a:endParaRPr lang="en-IN"/>
          </a:p>
        </p:txBody>
      </p:sp>
    </p:spTree>
    <p:extLst>
      <p:ext uri="{BB962C8B-B14F-4D97-AF65-F5344CB8AC3E}">
        <p14:creationId xmlns:p14="http://schemas.microsoft.com/office/powerpoint/2010/main" val="458559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7.emf"/><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hyperlink" Target="Survey%20Draft%20Documentation%20IT%20Audit,%20%20SAI%20Mexico.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0608" y="1470093"/>
            <a:ext cx="11320530" cy="2387600"/>
          </a:xfrm>
        </p:spPr>
        <p:txBody>
          <a:bodyPr>
            <a:normAutofit fontScale="90000"/>
          </a:bodyPr>
          <a:lstStyle/>
          <a:p>
            <a:r>
              <a:rPr lang="en-US" dirty="0"/>
              <a:t>Documentation Requirements of an IT Audit including Audit Management System (Area: Audit Process)</a:t>
            </a:r>
            <a:endParaRPr lang="en-IN" dirty="0"/>
          </a:p>
        </p:txBody>
      </p:sp>
      <p:sp>
        <p:nvSpPr>
          <p:cNvPr id="3" name="Subtitle 2"/>
          <p:cNvSpPr>
            <a:spLocks noGrp="1"/>
          </p:cNvSpPr>
          <p:nvPr>
            <p:ph type="subTitle" idx="1"/>
          </p:nvPr>
        </p:nvSpPr>
        <p:spPr>
          <a:xfrm>
            <a:off x="1524000" y="3857693"/>
            <a:ext cx="9144000" cy="1655762"/>
          </a:xfrm>
        </p:spPr>
        <p:txBody>
          <a:bodyPr>
            <a:normAutofit/>
          </a:bodyPr>
          <a:lstStyle/>
          <a:p>
            <a:r>
              <a:rPr lang="en-IN" dirty="0"/>
              <a:t>A presentation by</a:t>
            </a:r>
          </a:p>
          <a:p>
            <a:r>
              <a:rPr lang="en-IN" dirty="0"/>
              <a:t>SAIs  </a:t>
            </a:r>
            <a:r>
              <a:rPr lang="es-MX" b="1" dirty="0"/>
              <a:t>AFROSAI-E, Bangladesh, China, Ecuador, Georgia, India, Indonesia, Iraq, Kuwait, and </a:t>
            </a:r>
            <a:r>
              <a:rPr lang="es-MX" b="1" dirty="0" err="1"/>
              <a:t>Mexico</a:t>
            </a:r>
            <a:endParaRPr lang="es-MX" dirty="0"/>
          </a:p>
        </p:txBody>
      </p:sp>
    </p:spTree>
    <p:extLst>
      <p:ext uri="{BB962C8B-B14F-4D97-AF65-F5344CB8AC3E}">
        <p14:creationId xmlns:p14="http://schemas.microsoft.com/office/powerpoint/2010/main" val="1024454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CA2179-99B3-478C-B3C7-BA1D5800B7E8}"/>
              </a:ext>
            </a:extLst>
          </p:cNvPr>
          <p:cNvSpPr>
            <a:spLocks noGrp="1"/>
          </p:cNvSpPr>
          <p:nvPr>
            <p:ph type="title"/>
          </p:nvPr>
        </p:nvSpPr>
        <p:spPr>
          <a:xfrm>
            <a:off x="142361" y="337748"/>
            <a:ext cx="12232153" cy="1325563"/>
          </a:xfrm>
        </p:spPr>
        <p:txBody>
          <a:bodyPr>
            <a:noAutofit/>
          </a:bodyPr>
          <a:lstStyle/>
          <a:p>
            <a:r>
              <a:rPr lang="en-US" sz="3200" dirty="0"/>
              <a:t>Audit Management </a:t>
            </a:r>
            <a:r>
              <a:rPr lang="en-US" sz="3200" dirty="0" smtClean="0"/>
              <a:t>System Deliverables</a:t>
            </a:r>
            <a:r>
              <a:rPr lang="es-MX" sz="3200" dirty="0"/>
              <a:t/>
            </a:r>
            <a:br>
              <a:rPr lang="es-MX" sz="3200" dirty="0"/>
            </a:br>
            <a:endParaRPr lang="es-MX" sz="3200" dirty="0"/>
          </a:p>
        </p:txBody>
      </p:sp>
      <p:sp>
        <p:nvSpPr>
          <p:cNvPr id="3" name="Marcador de contenido 2">
            <a:extLst>
              <a:ext uri="{FF2B5EF4-FFF2-40B4-BE49-F238E27FC236}">
                <a16:creationId xmlns:a16="http://schemas.microsoft.com/office/drawing/2014/main" id="{63B3ECA8-FA87-4837-B512-933D4BE23F7C}"/>
              </a:ext>
            </a:extLst>
          </p:cNvPr>
          <p:cNvSpPr>
            <a:spLocks noGrp="1"/>
          </p:cNvSpPr>
          <p:nvPr>
            <p:ph idx="1"/>
          </p:nvPr>
        </p:nvSpPr>
        <p:spPr>
          <a:xfrm>
            <a:off x="823638" y="1159717"/>
            <a:ext cx="10515600" cy="4351338"/>
          </a:xfrm>
        </p:spPr>
        <p:txBody>
          <a:bodyPr>
            <a:normAutofit fontScale="62500" lnSpcReduction="20000"/>
          </a:bodyPr>
          <a:lstStyle/>
          <a:p>
            <a:r>
              <a:rPr lang="en-US" dirty="0"/>
              <a:t>Investigation of Generic Audit Process, with available public SAI web information, and results of technical surveys, main conclusions</a:t>
            </a:r>
          </a:p>
          <a:p>
            <a:pPr lvl="1"/>
            <a:r>
              <a:rPr lang="en-US" dirty="0"/>
              <a:t>Many SAIs follow the INTOSAI General Process</a:t>
            </a:r>
          </a:p>
          <a:p>
            <a:pPr lvl="1"/>
            <a:r>
              <a:rPr lang="en-US" dirty="0"/>
              <a:t>SAIs own subprocess and activities, difficult to standardize at these levels</a:t>
            </a:r>
          </a:p>
          <a:p>
            <a:pPr lvl="1"/>
            <a:r>
              <a:rPr lang="en-US" dirty="0"/>
              <a:t>Particular SAI attributions (related to the country regulation)</a:t>
            </a:r>
          </a:p>
          <a:p>
            <a:pPr lvl="1"/>
            <a:r>
              <a:rPr lang="en-US" dirty="0"/>
              <a:t>Common use of commercial software for word processing, project management, spreadsheets (e.g. </a:t>
            </a:r>
            <a:r>
              <a:rPr lang="en-US" dirty="0" err="1"/>
              <a:t>Ms</a:t>
            </a:r>
            <a:r>
              <a:rPr lang="en-US" dirty="0"/>
              <a:t> Office, acrobat)</a:t>
            </a:r>
          </a:p>
          <a:p>
            <a:pPr lvl="1"/>
            <a:r>
              <a:rPr lang="en-US" dirty="0"/>
              <a:t>Customization of risk assessment and control evaluation methodologies</a:t>
            </a:r>
          </a:p>
          <a:p>
            <a:pPr lvl="1"/>
            <a:r>
              <a:rPr lang="en-US" dirty="0"/>
              <a:t>Common implementations of BI and data analytics applications (e.g. click view, Tableau)</a:t>
            </a:r>
          </a:p>
          <a:p>
            <a:r>
              <a:rPr lang="en-US" dirty="0"/>
              <a:t>With the analysis of the conclusions, the Generic Audit Process should take in consideration:</a:t>
            </a:r>
          </a:p>
          <a:p>
            <a:pPr lvl="1"/>
            <a:r>
              <a:rPr lang="en-US" dirty="0"/>
              <a:t>Define general functionalities that could be customized to particular sub process and activities of each SAI</a:t>
            </a:r>
          </a:p>
          <a:p>
            <a:pPr lvl="1"/>
            <a:r>
              <a:rPr lang="en-US" dirty="0"/>
              <a:t>Integrate standards and methodologies (</a:t>
            </a:r>
            <a:r>
              <a:rPr lang="en-US" dirty="0" err="1"/>
              <a:t>v.g</a:t>
            </a:r>
            <a:r>
              <a:rPr lang="en-US" dirty="0"/>
              <a:t>. risk management and control evaluation)</a:t>
            </a:r>
          </a:p>
          <a:p>
            <a:pPr lvl="1"/>
            <a:r>
              <a:rPr lang="en-US" dirty="0"/>
              <a:t>Integrate commercial software for word processing, project management, spreadsheets (e.g. </a:t>
            </a:r>
            <a:r>
              <a:rPr lang="en-US" dirty="0" err="1"/>
              <a:t>Ms</a:t>
            </a:r>
            <a:r>
              <a:rPr lang="en-US" dirty="0"/>
              <a:t> Office, acrobat)</a:t>
            </a:r>
          </a:p>
          <a:p>
            <a:pPr lvl="1"/>
            <a:r>
              <a:rPr lang="en-US" dirty="0"/>
              <a:t>Integration with BI and data analytics applications</a:t>
            </a:r>
          </a:p>
          <a:p>
            <a:pPr lvl="1"/>
            <a:r>
              <a:rPr lang="en-US" dirty="0"/>
              <a:t>Generic Audit Process (First approach)</a:t>
            </a:r>
          </a:p>
          <a:p>
            <a:r>
              <a:rPr lang="en-US" dirty="0"/>
              <a:t>Enhanced version of Generic Audit Process</a:t>
            </a:r>
          </a:p>
          <a:p>
            <a:pPr lvl="1"/>
            <a:r>
              <a:rPr lang="en-US" dirty="0"/>
              <a:t>Feedback from WGITA members was consolidated, analyzed and applied to develop an enhanced version of the Generic Audit Process</a:t>
            </a:r>
          </a:p>
          <a:p>
            <a:pPr lvl="1"/>
            <a:r>
              <a:rPr lang="en-US" dirty="0"/>
              <a:t>With the enhanced version of the Generic Audit Process, a survey was developed </a:t>
            </a:r>
            <a:r>
              <a:rPr lang="en-US" dirty="0" smtClean="0"/>
              <a:t>and was sent to </a:t>
            </a:r>
            <a:r>
              <a:rPr lang="en-US" dirty="0"/>
              <a:t>all SAIs</a:t>
            </a:r>
          </a:p>
          <a:p>
            <a:pPr lvl="1"/>
            <a:endParaRPr lang="en-US" dirty="0"/>
          </a:p>
          <a:p>
            <a:pPr lvl="1"/>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2937378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CA2179-99B3-478C-B3C7-BA1D5800B7E8}"/>
              </a:ext>
            </a:extLst>
          </p:cNvPr>
          <p:cNvSpPr>
            <a:spLocks noGrp="1"/>
          </p:cNvSpPr>
          <p:nvPr>
            <p:ph type="title"/>
          </p:nvPr>
        </p:nvSpPr>
        <p:spPr>
          <a:xfrm>
            <a:off x="67473" y="84829"/>
            <a:ext cx="11985098" cy="1325563"/>
          </a:xfrm>
        </p:spPr>
        <p:txBody>
          <a:bodyPr>
            <a:noAutofit/>
          </a:bodyPr>
          <a:lstStyle/>
          <a:p>
            <a:pPr algn="r"/>
            <a:r>
              <a:rPr lang="en-US" sz="3200" dirty="0" smtClean="0"/>
              <a:t>Preliminary </a:t>
            </a:r>
            <a:br>
              <a:rPr lang="en-US" sz="3200" dirty="0" smtClean="0"/>
            </a:br>
            <a:r>
              <a:rPr lang="en-US" sz="3200" dirty="0" smtClean="0"/>
              <a:t>Survey Results</a:t>
            </a:r>
            <a:endParaRPr lang="en-US" sz="3200" dirty="0"/>
          </a:p>
        </p:txBody>
      </p:sp>
      <p:graphicFrame>
        <p:nvGraphicFramePr>
          <p:cNvPr id="10" name="Objeto 9"/>
          <p:cNvGraphicFramePr>
            <a:graphicFrameLocks noChangeAspect="1"/>
          </p:cNvGraphicFramePr>
          <p:nvPr>
            <p:extLst>
              <p:ext uri="{D42A27DB-BD31-4B8C-83A1-F6EECF244321}">
                <p14:modId xmlns:p14="http://schemas.microsoft.com/office/powerpoint/2010/main" val="294136593"/>
              </p:ext>
            </p:extLst>
          </p:nvPr>
        </p:nvGraphicFramePr>
        <p:xfrm>
          <a:off x="1185794" y="172377"/>
          <a:ext cx="6488657" cy="6539707"/>
        </p:xfrm>
        <a:graphic>
          <a:graphicData uri="http://schemas.openxmlformats.org/presentationml/2006/ole">
            <mc:AlternateContent xmlns:mc="http://schemas.openxmlformats.org/markup-compatibility/2006">
              <mc:Choice xmlns:v="urn:schemas-microsoft-com:vml" Requires="v">
                <p:oleObj spid="_x0000_s8195" name="Hoja de cálculo" r:id="rId4" imgW="5852160" imgH="5897739" progId="Excel.Sheet.12">
                  <p:embed/>
                </p:oleObj>
              </mc:Choice>
              <mc:Fallback>
                <p:oleObj name="Hoja de cálculo" r:id="rId4" imgW="5852160" imgH="5897739" progId="Excel.Sheet.12">
                  <p:embed/>
                  <p:pic>
                    <p:nvPicPr>
                      <p:cNvPr id="0" name=""/>
                      <p:cNvPicPr/>
                      <p:nvPr/>
                    </p:nvPicPr>
                    <p:blipFill>
                      <a:blip r:embed="rId5"/>
                      <a:stretch>
                        <a:fillRect/>
                      </a:stretch>
                    </p:blipFill>
                    <p:spPr>
                      <a:xfrm>
                        <a:off x="1185794" y="172377"/>
                        <a:ext cx="6488657" cy="6539707"/>
                      </a:xfrm>
                      <a:prstGeom prst="rect">
                        <a:avLst/>
                      </a:prstGeom>
                    </p:spPr>
                  </p:pic>
                </p:oleObj>
              </mc:Fallback>
            </mc:AlternateContent>
          </a:graphicData>
        </a:graphic>
      </p:graphicFrame>
    </p:spTree>
    <p:extLst>
      <p:ext uri="{BB962C8B-B14F-4D97-AF65-F5344CB8AC3E}">
        <p14:creationId xmlns:p14="http://schemas.microsoft.com/office/powerpoint/2010/main" val="32350382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CA2179-99B3-478C-B3C7-BA1D5800B7E8}"/>
              </a:ext>
            </a:extLst>
          </p:cNvPr>
          <p:cNvSpPr>
            <a:spLocks noGrp="1"/>
          </p:cNvSpPr>
          <p:nvPr>
            <p:ph type="title"/>
          </p:nvPr>
        </p:nvSpPr>
        <p:spPr>
          <a:xfrm>
            <a:off x="67472" y="84829"/>
            <a:ext cx="11732179" cy="1325563"/>
          </a:xfrm>
        </p:spPr>
        <p:txBody>
          <a:bodyPr>
            <a:noAutofit/>
          </a:bodyPr>
          <a:lstStyle/>
          <a:p>
            <a:pPr algn="r"/>
            <a:r>
              <a:rPr lang="en-US" sz="3200" dirty="0"/>
              <a:t>Preliminary </a:t>
            </a:r>
            <a:br>
              <a:rPr lang="en-US" sz="3200" dirty="0"/>
            </a:br>
            <a:r>
              <a:rPr lang="en-US" sz="3200" dirty="0"/>
              <a:t>Survey Results</a:t>
            </a:r>
            <a:endParaRPr lang="es-MX" sz="3200" dirty="0"/>
          </a:p>
        </p:txBody>
      </p:sp>
      <p:graphicFrame>
        <p:nvGraphicFramePr>
          <p:cNvPr id="4" name="Objeto 3"/>
          <p:cNvGraphicFramePr>
            <a:graphicFrameLocks noChangeAspect="1"/>
          </p:cNvGraphicFramePr>
          <p:nvPr>
            <p:extLst>
              <p:ext uri="{D42A27DB-BD31-4B8C-83A1-F6EECF244321}">
                <p14:modId xmlns:p14="http://schemas.microsoft.com/office/powerpoint/2010/main" val="1956940197"/>
              </p:ext>
            </p:extLst>
          </p:nvPr>
        </p:nvGraphicFramePr>
        <p:xfrm>
          <a:off x="2514118" y="2169269"/>
          <a:ext cx="6838885" cy="1977822"/>
        </p:xfrm>
        <a:graphic>
          <a:graphicData uri="http://schemas.openxmlformats.org/presentationml/2006/ole">
            <mc:AlternateContent xmlns:mc="http://schemas.openxmlformats.org/markup-compatibility/2006">
              <mc:Choice xmlns:v="urn:schemas-microsoft-com:vml" Requires="v">
                <p:oleObj spid="_x0000_s10244" name="Hoja de cálculo" r:id="rId4" imgW="5852160" imgH="1691734" progId="Excel.Sheet.12">
                  <p:embed/>
                </p:oleObj>
              </mc:Choice>
              <mc:Fallback>
                <p:oleObj name="Hoja de cálculo" r:id="rId4" imgW="5852160" imgH="1691734" progId="Excel.Sheet.12">
                  <p:embed/>
                  <p:pic>
                    <p:nvPicPr>
                      <p:cNvPr id="0" name=""/>
                      <p:cNvPicPr/>
                      <p:nvPr/>
                    </p:nvPicPr>
                    <p:blipFill>
                      <a:blip r:embed="rId5"/>
                      <a:stretch>
                        <a:fillRect/>
                      </a:stretch>
                    </p:blipFill>
                    <p:spPr>
                      <a:xfrm>
                        <a:off x="2514118" y="2169269"/>
                        <a:ext cx="6838885" cy="1977822"/>
                      </a:xfrm>
                      <a:prstGeom prst="rect">
                        <a:avLst/>
                      </a:prstGeom>
                    </p:spPr>
                  </p:pic>
                </p:oleObj>
              </mc:Fallback>
            </mc:AlternateContent>
          </a:graphicData>
        </a:graphic>
      </p:graphicFrame>
    </p:spTree>
    <p:extLst>
      <p:ext uri="{BB962C8B-B14F-4D97-AF65-F5344CB8AC3E}">
        <p14:creationId xmlns:p14="http://schemas.microsoft.com/office/powerpoint/2010/main" val="38820242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CA2179-99B3-478C-B3C7-BA1D5800B7E8}"/>
              </a:ext>
            </a:extLst>
          </p:cNvPr>
          <p:cNvSpPr>
            <a:spLocks noGrp="1"/>
          </p:cNvSpPr>
          <p:nvPr>
            <p:ph type="title"/>
          </p:nvPr>
        </p:nvSpPr>
        <p:spPr>
          <a:xfrm>
            <a:off x="67473" y="84829"/>
            <a:ext cx="11735210" cy="1325563"/>
          </a:xfrm>
        </p:spPr>
        <p:txBody>
          <a:bodyPr>
            <a:noAutofit/>
          </a:bodyPr>
          <a:lstStyle/>
          <a:p>
            <a:pPr algn="r"/>
            <a:r>
              <a:rPr lang="en-US" sz="3200" dirty="0"/>
              <a:t>Preliminary </a:t>
            </a:r>
            <a:br>
              <a:rPr lang="en-US" sz="3200" dirty="0"/>
            </a:br>
            <a:r>
              <a:rPr lang="en-US" sz="3200" dirty="0"/>
              <a:t>Survey Results</a:t>
            </a:r>
            <a:endParaRPr lang="es-MX" sz="3200" dirty="0"/>
          </a:p>
        </p:txBody>
      </p:sp>
      <p:graphicFrame>
        <p:nvGraphicFramePr>
          <p:cNvPr id="5" name="Objeto 4"/>
          <p:cNvGraphicFramePr>
            <a:graphicFrameLocks noChangeAspect="1"/>
          </p:cNvGraphicFramePr>
          <p:nvPr>
            <p:extLst>
              <p:ext uri="{D42A27DB-BD31-4B8C-83A1-F6EECF244321}">
                <p14:modId xmlns:p14="http://schemas.microsoft.com/office/powerpoint/2010/main" val="3972791595"/>
              </p:ext>
            </p:extLst>
          </p:nvPr>
        </p:nvGraphicFramePr>
        <p:xfrm>
          <a:off x="957194" y="1634128"/>
          <a:ext cx="2659063" cy="1957387"/>
        </p:xfrm>
        <a:graphic>
          <a:graphicData uri="http://schemas.openxmlformats.org/presentationml/2006/ole">
            <mc:AlternateContent xmlns:mc="http://schemas.openxmlformats.org/markup-compatibility/2006">
              <mc:Choice xmlns:v="urn:schemas-microsoft-com:vml" Requires="v">
                <p:oleObj spid="_x0000_s9223" name="Hoja de cálculo" r:id="rId4" imgW="2659415" imgH="1958136" progId="Excel.Sheet.12">
                  <p:embed/>
                </p:oleObj>
              </mc:Choice>
              <mc:Fallback>
                <p:oleObj name="Hoja de cálculo" r:id="rId4" imgW="2659415" imgH="1958136" progId="Excel.Sheet.12">
                  <p:embed/>
                  <p:pic>
                    <p:nvPicPr>
                      <p:cNvPr id="0" name=""/>
                      <p:cNvPicPr/>
                      <p:nvPr/>
                    </p:nvPicPr>
                    <p:blipFill>
                      <a:blip r:embed="rId5"/>
                      <a:stretch>
                        <a:fillRect/>
                      </a:stretch>
                    </p:blipFill>
                    <p:spPr>
                      <a:xfrm>
                        <a:off x="957194" y="1634128"/>
                        <a:ext cx="2659063" cy="1957387"/>
                      </a:xfrm>
                      <a:prstGeom prst="rect">
                        <a:avLst/>
                      </a:prstGeom>
                    </p:spPr>
                  </p:pic>
                </p:oleObj>
              </mc:Fallback>
            </mc:AlternateContent>
          </a:graphicData>
        </a:graphic>
      </p:graphicFrame>
      <p:graphicFrame>
        <p:nvGraphicFramePr>
          <p:cNvPr id="7" name="Tabla 6"/>
          <p:cNvGraphicFramePr>
            <a:graphicFrameLocks noGrp="1"/>
          </p:cNvGraphicFramePr>
          <p:nvPr>
            <p:extLst>
              <p:ext uri="{D42A27DB-BD31-4B8C-83A1-F6EECF244321}">
                <p14:modId xmlns:p14="http://schemas.microsoft.com/office/powerpoint/2010/main" val="2056863734"/>
              </p:ext>
            </p:extLst>
          </p:nvPr>
        </p:nvGraphicFramePr>
        <p:xfrm>
          <a:off x="957194" y="4279040"/>
          <a:ext cx="2654300" cy="571500"/>
        </p:xfrm>
        <a:graphic>
          <a:graphicData uri="http://schemas.openxmlformats.org/drawingml/2006/table">
            <a:tbl>
              <a:tblPr/>
              <a:tblGrid>
                <a:gridCol w="2654300">
                  <a:extLst>
                    <a:ext uri="{9D8B030D-6E8A-4147-A177-3AD203B41FA5}">
                      <a16:colId xmlns:a16="http://schemas.microsoft.com/office/drawing/2014/main" val="453038054"/>
                    </a:ext>
                  </a:extLst>
                </a:gridCol>
              </a:tblGrid>
              <a:tr h="190500">
                <a:tc>
                  <a:txBody>
                    <a:bodyPr/>
                    <a:lstStyle/>
                    <a:p>
                      <a:pPr algn="just" fontAlgn="ctr"/>
                      <a:r>
                        <a:rPr lang="en-US" sz="1100" b="1" i="1" u="none" strike="noStrike">
                          <a:solidFill>
                            <a:srgbClr val="FFFFFF"/>
                          </a:solidFill>
                          <a:effectLst/>
                          <a:latin typeface="Arial" panose="020B0604020202020204" pitchFamily="34" charset="0"/>
                        </a:rPr>
                        <a:t>1.     Access Control.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235"/>
                    </a:solidFill>
                  </a:tcPr>
                </a:tc>
                <a:extLst>
                  <a:ext uri="{0D108BD9-81ED-4DB2-BD59-A6C34878D82A}">
                    <a16:rowId xmlns:a16="http://schemas.microsoft.com/office/drawing/2014/main" val="2203751073"/>
                  </a:ext>
                </a:extLst>
              </a:tr>
              <a:tr h="190500">
                <a:tc>
                  <a:txBody>
                    <a:bodyPr/>
                    <a:lstStyle/>
                    <a:p>
                      <a:pPr algn="just" fontAlgn="ctr"/>
                      <a:r>
                        <a:rPr lang="en-US" sz="1100" b="1" i="1" u="none" strike="noStrike">
                          <a:solidFill>
                            <a:srgbClr val="FFFFFF"/>
                          </a:solidFill>
                          <a:effectLst/>
                          <a:latin typeface="Arial" panose="020B0604020202020204" pitchFamily="34" charset="0"/>
                          <a:ea typeface="Arial" panose="020B0604020202020204" pitchFamily="34" charset="0"/>
                        </a:rPr>
                        <a:t>3.     Log management.</a:t>
                      </a:r>
                      <a:endParaRPr lang="en-US" sz="1100" b="1" i="1" u="none" strike="noStrike">
                        <a:solidFill>
                          <a:srgbClr val="FFFFFF"/>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235"/>
                    </a:solidFill>
                  </a:tcPr>
                </a:tc>
                <a:extLst>
                  <a:ext uri="{0D108BD9-81ED-4DB2-BD59-A6C34878D82A}">
                    <a16:rowId xmlns:a16="http://schemas.microsoft.com/office/drawing/2014/main" val="1640059392"/>
                  </a:ext>
                </a:extLst>
              </a:tr>
              <a:tr h="190500">
                <a:tc>
                  <a:txBody>
                    <a:bodyPr/>
                    <a:lstStyle/>
                    <a:p>
                      <a:pPr algn="just" fontAlgn="ctr"/>
                      <a:r>
                        <a:rPr lang="en-US" sz="1100" b="1" i="1" u="none" strike="noStrike" dirty="0">
                          <a:solidFill>
                            <a:srgbClr val="FFFFFF"/>
                          </a:solidFill>
                          <a:effectLst/>
                          <a:latin typeface="Arial" panose="020B0604020202020204" pitchFamily="34" charset="0"/>
                          <a:ea typeface="Arial" panose="020B0604020202020204" pitchFamily="34" charset="0"/>
                        </a:rPr>
                        <a:t>6.     Data backup and restoration.</a:t>
                      </a:r>
                      <a:endParaRPr lang="en-US" sz="1100" b="1" i="1" u="none" strike="noStrike" dirty="0">
                        <a:solidFill>
                          <a:srgbClr val="FFFFFF"/>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235"/>
                    </a:solidFill>
                  </a:tcPr>
                </a:tc>
                <a:extLst>
                  <a:ext uri="{0D108BD9-81ED-4DB2-BD59-A6C34878D82A}">
                    <a16:rowId xmlns:a16="http://schemas.microsoft.com/office/drawing/2014/main" val="2738428313"/>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126437739"/>
              </p:ext>
            </p:extLst>
          </p:nvPr>
        </p:nvGraphicFramePr>
        <p:xfrm>
          <a:off x="3701101" y="1634128"/>
          <a:ext cx="2654300" cy="2110740"/>
        </p:xfrm>
        <a:graphic>
          <a:graphicData uri="http://schemas.openxmlformats.org/drawingml/2006/table">
            <a:tbl>
              <a:tblPr/>
              <a:tblGrid>
                <a:gridCol w="2654300">
                  <a:extLst>
                    <a:ext uri="{9D8B030D-6E8A-4147-A177-3AD203B41FA5}">
                      <a16:colId xmlns:a16="http://schemas.microsoft.com/office/drawing/2014/main" val="2927094438"/>
                    </a:ext>
                  </a:extLst>
                </a:gridCol>
              </a:tblGrid>
              <a:tr h="350520">
                <a:tc>
                  <a:txBody>
                    <a:bodyPr/>
                    <a:lstStyle/>
                    <a:p>
                      <a:pPr algn="just" fontAlgn="ctr"/>
                      <a:r>
                        <a:rPr lang="en-US" sz="1000" b="1" i="1" u="none" strike="noStrike">
                          <a:solidFill>
                            <a:srgbClr val="000000"/>
                          </a:solidFill>
                          <a:effectLst/>
                          <a:latin typeface="Arial" panose="020B0604020202020204" pitchFamily="34" charset="0"/>
                          <a:ea typeface="Arial" panose="020B0604020202020204" pitchFamily="34" charset="0"/>
                        </a:rPr>
                        <a:t>6.     Integration with specific audit plans.</a:t>
                      </a:r>
                      <a:endParaRPr lang="en-US" sz="1000" b="1" i="1" u="none" strike="noStrike">
                        <a:solidFill>
                          <a:srgbClr val="00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1323701951"/>
                  </a:ext>
                </a:extLst>
              </a:tr>
              <a:tr h="350520">
                <a:tc>
                  <a:txBody>
                    <a:bodyPr/>
                    <a:lstStyle/>
                    <a:p>
                      <a:pPr algn="just" fontAlgn="ctr"/>
                      <a:r>
                        <a:rPr lang="en-US" sz="1000" b="1" i="1" u="none" strike="noStrike">
                          <a:solidFill>
                            <a:srgbClr val="000000"/>
                          </a:solidFill>
                          <a:effectLst/>
                          <a:latin typeface="Arial" panose="020B0604020202020204" pitchFamily="34" charset="0"/>
                          <a:ea typeface="Arial" panose="020B0604020202020204" pitchFamily="34" charset="0"/>
                        </a:rPr>
                        <a:t>7.     Definition of audit processes and controls (for each audit).</a:t>
                      </a:r>
                      <a:endParaRPr lang="en-US" sz="1000" b="1" i="1" u="none" strike="noStrike">
                        <a:solidFill>
                          <a:srgbClr val="00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1784509860"/>
                  </a:ext>
                </a:extLst>
              </a:tr>
              <a:tr h="190500">
                <a:tc>
                  <a:txBody>
                    <a:bodyPr/>
                    <a:lstStyle/>
                    <a:p>
                      <a:pPr algn="just" fontAlgn="ctr"/>
                      <a:r>
                        <a:rPr lang="en-US" sz="1000" b="1" i="1" u="none" strike="noStrike">
                          <a:solidFill>
                            <a:srgbClr val="000000"/>
                          </a:solidFill>
                          <a:effectLst/>
                          <a:latin typeface="Arial" panose="020B0604020202020204" pitchFamily="34" charset="0"/>
                          <a:ea typeface="Arial" panose="020B0604020202020204" pitchFamily="34" charset="0"/>
                        </a:rPr>
                        <a:t>13.  Risk evaluation</a:t>
                      </a:r>
                      <a:endParaRPr lang="en-US" sz="1000" b="1" i="1" u="none" strike="noStrike">
                        <a:solidFill>
                          <a:srgbClr val="00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2514403104"/>
                  </a:ext>
                </a:extLst>
              </a:tr>
              <a:tr h="518160">
                <a:tc>
                  <a:txBody>
                    <a:bodyPr/>
                    <a:lstStyle/>
                    <a:p>
                      <a:pPr algn="just" fontAlgn="ctr"/>
                      <a:r>
                        <a:rPr lang="en-US" sz="1000" b="1" i="1" u="none" strike="noStrike" dirty="0">
                          <a:solidFill>
                            <a:srgbClr val="000000"/>
                          </a:solidFill>
                          <a:effectLst/>
                          <a:latin typeface="Arial" panose="020B0604020202020204" pitchFamily="34" charset="0"/>
                          <a:ea typeface="Arial" panose="020B0604020202020204" pitchFamily="34" charset="0"/>
                        </a:rPr>
                        <a:t>14.  Electronic management for summaries of audit observations, conclusions and recommendations</a:t>
                      </a:r>
                      <a:endParaRPr lang="en-US" sz="1000" b="1" i="1" u="none" strike="noStrike" dirty="0">
                        <a:solidFill>
                          <a:srgbClr val="00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1918406264"/>
                  </a:ext>
                </a:extLst>
              </a:tr>
              <a:tr h="350520">
                <a:tc>
                  <a:txBody>
                    <a:bodyPr/>
                    <a:lstStyle/>
                    <a:p>
                      <a:pPr algn="just" fontAlgn="ctr"/>
                      <a:r>
                        <a:rPr lang="en-US" sz="1000" b="1" i="1" u="none" strike="noStrike">
                          <a:solidFill>
                            <a:srgbClr val="000000"/>
                          </a:solidFill>
                          <a:effectLst/>
                          <a:latin typeface="Arial" panose="020B0604020202020204" pitchFamily="34" charset="0"/>
                          <a:ea typeface="Arial" panose="020B0604020202020204" pitchFamily="34" charset="0"/>
                        </a:rPr>
                        <a:t>16.  Integration of auditee responses and action plans</a:t>
                      </a:r>
                      <a:endParaRPr lang="en-US" sz="1000" b="1" i="1" u="none" strike="noStrike">
                        <a:solidFill>
                          <a:srgbClr val="00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642183528"/>
                  </a:ext>
                </a:extLst>
              </a:tr>
              <a:tr h="350520">
                <a:tc>
                  <a:txBody>
                    <a:bodyPr/>
                    <a:lstStyle/>
                    <a:p>
                      <a:pPr algn="just" fontAlgn="ctr"/>
                      <a:r>
                        <a:rPr lang="en-US" sz="1000" b="1" i="1" u="none" strike="noStrike" dirty="0">
                          <a:solidFill>
                            <a:srgbClr val="000000"/>
                          </a:solidFill>
                          <a:effectLst/>
                          <a:latin typeface="Arial" panose="020B0604020202020204" pitchFamily="34" charset="0"/>
                          <a:ea typeface="Arial" panose="020B0604020202020204" pitchFamily="34" charset="0"/>
                        </a:rPr>
                        <a:t>18.  Complete audit quality control checklist.</a:t>
                      </a:r>
                      <a:endParaRPr lang="en-US" sz="1000" b="1" i="1" u="none" strike="noStrike" dirty="0">
                        <a:solidFill>
                          <a:srgbClr val="00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322731101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2625108479"/>
              </p:ext>
            </p:extLst>
          </p:nvPr>
        </p:nvGraphicFramePr>
        <p:xfrm>
          <a:off x="6419878" y="1634128"/>
          <a:ext cx="2654300" cy="891540"/>
        </p:xfrm>
        <a:graphic>
          <a:graphicData uri="http://schemas.openxmlformats.org/drawingml/2006/table">
            <a:tbl>
              <a:tblPr/>
              <a:tblGrid>
                <a:gridCol w="2654300">
                  <a:extLst>
                    <a:ext uri="{9D8B030D-6E8A-4147-A177-3AD203B41FA5}">
                      <a16:colId xmlns:a16="http://schemas.microsoft.com/office/drawing/2014/main" val="2967074179"/>
                    </a:ext>
                  </a:extLst>
                </a:gridCol>
              </a:tblGrid>
              <a:tr h="350520">
                <a:tc>
                  <a:txBody>
                    <a:bodyPr/>
                    <a:lstStyle/>
                    <a:p>
                      <a:pPr algn="just" fontAlgn="ctr"/>
                      <a:r>
                        <a:rPr lang="en-US" sz="1000" b="1" i="1" u="none" strike="noStrike">
                          <a:solidFill>
                            <a:srgbClr val="000000"/>
                          </a:solidFill>
                          <a:effectLst/>
                          <a:latin typeface="Arial" panose="020B0604020202020204" pitchFamily="34" charset="0"/>
                          <a:ea typeface="Arial" panose="020B0604020202020204" pitchFamily="34" charset="0"/>
                        </a:rPr>
                        <a:t>2.     Selection of risk assessment methodology.</a:t>
                      </a:r>
                      <a:endParaRPr lang="en-US" sz="1000" b="1" i="1" u="none" strike="noStrike">
                        <a:solidFill>
                          <a:srgbClr val="00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688243184"/>
                  </a:ext>
                </a:extLst>
              </a:tr>
              <a:tr h="350520">
                <a:tc>
                  <a:txBody>
                    <a:bodyPr/>
                    <a:lstStyle/>
                    <a:p>
                      <a:pPr algn="just" fontAlgn="ctr"/>
                      <a:r>
                        <a:rPr lang="en-US" sz="1000" b="1" i="1" u="none" strike="noStrike">
                          <a:solidFill>
                            <a:srgbClr val="000000"/>
                          </a:solidFill>
                          <a:effectLst/>
                          <a:latin typeface="Arial" panose="020B0604020202020204" pitchFamily="34" charset="0"/>
                          <a:ea typeface="Arial" panose="020B0604020202020204" pitchFamily="34" charset="0"/>
                        </a:rPr>
                        <a:t>3.     Conduction/performance of risk assessment of the auditee universe.</a:t>
                      </a:r>
                      <a:endParaRPr lang="en-US" sz="1000" b="1" i="1" u="none" strike="noStrike">
                        <a:solidFill>
                          <a:srgbClr val="00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506716837"/>
                  </a:ext>
                </a:extLst>
              </a:tr>
              <a:tr h="190500">
                <a:tc>
                  <a:txBody>
                    <a:bodyPr/>
                    <a:lstStyle/>
                    <a:p>
                      <a:pPr algn="just" fontAlgn="ctr"/>
                      <a:r>
                        <a:rPr lang="en-US" sz="1000" b="1" i="1" u="none" strike="noStrike" dirty="0">
                          <a:solidFill>
                            <a:srgbClr val="000000"/>
                          </a:solidFill>
                          <a:effectLst/>
                          <a:latin typeface="Arial" panose="020B0604020202020204" pitchFamily="34" charset="0"/>
                          <a:ea typeface="Arial" panose="020B0604020202020204" pitchFamily="34" charset="0"/>
                        </a:rPr>
                        <a:t>10.  Electronic file management.</a:t>
                      </a:r>
                      <a:endParaRPr lang="en-US" sz="1000" b="1" i="1" u="none" strike="noStrike" dirty="0">
                        <a:solidFill>
                          <a:srgbClr val="00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269491154"/>
                  </a:ext>
                </a:extLst>
              </a:tr>
            </a:tbl>
          </a:graphicData>
        </a:graphic>
      </p:graphicFrame>
      <p:graphicFrame>
        <p:nvGraphicFramePr>
          <p:cNvPr id="12" name="Objeto 11"/>
          <p:cNvGraphicFramePr>
            <a:graphicFrameLocks noChangeAspect="1"/>
          </p:cNvGraphicFramePr>
          <p:nvPr>
            <p:extLst>
              <p:ext uri="{D42A27DB-BD31-4B8C-83A1-F6EECF244321}">
                <p14:modId xmlns:p14="http://schemas.microsoft.com/office/powerpoint/2010/main" val="2095100768"/>
              </p:ext>
            </p:extLst>
          </p:nvPr>
        </p:nvGraphicFramePr>
        <p:xfrm>
          <a:off x="6419878" y="4279040"/>
          <a:ext cx="2659063" cy="198437"/>
        </p:xfrm>
        <a:graphic>
          <a:graphicData uri="http://schemas.openxmlformats.org/presentationml/2006/ole">
            <mc:AlternateContent xmlns:mc="http://schemas.openxmlformats.org/markup-compatibility/2006">
              <mc:Choice xmlns:v="urn:schemas-microsoft-com:vml" Requires="v">
                <p:oleObj spid="_x0000_s9224" name="Hoja de cálculo" r:id="rId6" imgW="2659415" imgH="198104" progId="Excel.Sheet.12">
                  <p:embed/>
                </p:oleObj>
              </mc:Choice>
              <mc:Fallback>
                <p:oleObj name="Hoja de cálculo" r:id="rId6" imgW="2659415" imgH="198104" progId="Excel.Sheet.12">
                  <p:embed/>
                  <p:pic>
                    <p:nvPicPr>
                      <p:cNvPr id="0" name=""/>
                      <p:cNvPicPr/>
                      <p:nvPr/>
                    </p:nvPicPr>
                    <p:blipFill>
                      <a:blip r:embed="rId7"/>
                      <a:stretch>
                        <a:fillRect/>
                      </a:stretch>
                    </p:blipFill>
                    <p:spPr>
                      <a:xfrm>
                        <a:off x="6419878" y="4279040"/>
                        <a:ext cx="2659063" cy="198437"/>
                      </a:xfrm>
                      <a:prstGeom prst="rect">
                        <a:avLst/>
                      </a:prstGeom>
                    </p:spPr>
                  </p:pic>
                </p:oleObj>
              </mc:Fallback>
            </mc:AlternateContent>
          </a:graphicData>
        </a:graphic>
      </p:graphicFrame>
      <p:graphicFrame>
        <p:nvGraphicFramePr>
          <p:cNvPr id="13" name="Tabla 12"/>
          <p:cNvGraphicFramePr>
            <a:graphicFrameLocks noGrp="1"/>
          </p:cNvGraphicFramePr>
          <p:nvPr>
            <p:extLst>
              <p:ext uri="{D42A27DB-BD31-4B8C-83A1-F6EECF244321}">
                <p14:modId xmlns:p14="http://schemas.microsoft.com/office/powerpoint/2010/main" val="2437279301"/>
              </p:ext>
            </p:extLst>
          </p:nvPr>
        </p:nvGraphicFramePr>
        <p:xfrm>
          <a:off x="9148382" y="1634128"/>
          <a:ext cx="2654300" cy="571500"/>
        </p:xfrm>
        <a:graphic>
          <a:graphicData uri="http://schemas.openxmlformats.org/drawingml/2006/table">
            <a:tbl>
              <a:tblPr/>
              <a:tblGrid>
                <a:gridCol w="2654300">
                  <a:extLst>
                    <a:ext uri="{9D8B030D-6E8A-4147-A177-3AD203B41FA5}">
                      <a16:colId xmlns:a16="http://schemas.microsoft.com/office/drawing/2014/main" val="4275873841"/>
                    </a:ext>
                  </a:extLst>
                </a:gridCol>
              </a:tblGrid>
              <a:tr h="190500">
                <a:tc>
                  <a:txBody>
                    <a:bodyPr/>
                    <a:lstStyle/>
                    <a:p>
                      <a:pPr algn="just" fontAlgn="ctr"/>
                      <a:r>
                        <a:rPr lang="en-US" sz="1000" b="1" i="1" u="none" strike="noStrike">
                          <a:solidFill>
                            <a:srgbClr val="000000"/>
                          </a:solidFill>
                          <a:effectLst/>
                          <a:latin typeface="Arial" panose="020B0604020202020204" pitchFamily="34" charset="0"/>
                          <a:ea typeface="Arial" panose="020B0604020202020204" pitchFamily="34" charset="0"/>
                        </a:rPr>
                        <a:t>11.  Task management.</a:t>
                      </a:r>
                      <a:endParaRPr lang="en-US" sz="1000" b="1" i="1" u="none" strike="noStrike">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3267259312"/>
                  </a:ext>
                </a:extLst>
              </a:tr>
              <a:tr h="190500">
                <a:tc>
                  <a:txBody>
                    <a:bodyPr/>
                    <a:lstStyle/>
                    <a:p>
                      <a:pPr algn="just" fontAlgn="ctr"/>
                      <a:r>
                        <a:rPr lang="en-US" sz="1000" b="1" i="1" u="none" strike="noStrike">
                          <a:solidFill>
                            <a:srgbClr val="000000"/>
                          </a:solidFill>
                          <a:effectLst/>
                          <a:latin typeface="Arial" panose="020B0604020202020204" pitchFamily="34" charset="0"/>
                          <a:ea typeface="Arial" panose="020B0604020202020204" pitchFamily="34" charset="0"/>
                        </a:rPr>
                        <a:t>12.  Cause and effect analysis.</a:t>
                      </a:r>
                      <a:endParaRPr lang="en-US" sz="1000" b="1" i="1" u="none" strike="noStrike">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2920016217"/>
                  </a:ext>
                </a:extLst>
              </a:tr>
              <a:tr h="190500">
                <a:tc>
                  <a:txBody>
                    <a:bodyPr/>
                    <a:lstStyle/>
                    <a:p>
                      <a:pPr algn="just" fontAlgn="ctr"/>
                      <a:r>
                        <a:rPr lang="en-US" sz="1000" b="1" i="1" u="none" strike="noStrike" dirty="0">
                          <a:solidFill>
                            <a:srgbClr val="000000"/>
                          </a:solidFill>
                          <a:effectLst/>
                          <a:latin typeface="Arial" panose="020B0604020202020204" pitchFamily="34" charset="0"/>
                          <a:ea typeface="Arial" panose="020B0604020202020204" pitchFamily="34" charset="0"/>
                        </a:rPr>
                        <a:t>17.  Development of follow up plans.</a:t>
                      </a:r>
                      <a:endParaRPr lang="en-US" sz="1000" b="1" i="1"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2413290066"/>
                  </a:ext>
                </a:extLst>
              </a:tr>
            </a:tbl>
          </a:graphicData>
        </a:graphic>
      </p:graphicFrame>
      <p:graphicFrame>
        <p:nvGraphicFramePr>
          <p:cNvPr id="14" name="Tabla 13"/>
          <p:cNvGraphicFramePr>
            <a:graphicFrameLocks noGrp="1"/>
          </p:cNvGraphicFramePr>
          <p:nvPr>
            <p:extLst>
              <p:ext uri="{D42A27DB-BD31-4B8C-83A1-F6EECF244321}">
                <p14:modId xmlns:p14="http://schemas.microsoft.com/office/powerpoint/2010/main" val="1072269831"/>
              </p:ext>
            </p:extLst>
          </p:nvPr>
        </p:nvGraphicFramePr>
        <p:xfrm>
          <a:off x="9148382" y="4279040"/>
          <a:ext cx="2654300" cy="548640"/>
        </p:xfrm>
        <a:graphic>
          <a:graphicData uri="http://schemas.openxmlformats.org/drawingml/2006/table">
            <a:tbl>
              <a:tblPr/>
              <a:tblGrid>
                <a:gridCol w="2654300">
                  <a:extLst>
                    <a:ext uri="{9D8B030D-6E8A-4147-A177-3AD203B41FA5}">
                      <a16:colId xmlns:a16="http://schemas.microsoft.com/office/drawing/2014/main" val="3807415599"/>
                    </a:ext>
                  </a:extLst>
                </a:gridCol>
              </a:tblGrid>
              <a:tr h="190500">
                <a:tc>
                  <a:txBody>
                    <a:bodyPr/>
                    <a:lstStyle/>
                    <a:p>
                      <a:pPr algn="just" fontAlgn="ctr"/>
                      <a:r>
                        <a:rPr lang="en-US" sz="1100" b="1" i="1" u="none" strike="noStrike" dirty="0">
                          <a:solidFill>
                            <a:srgbClr val="000000"/>
                          </a:solidFill>
                          <a:effectLst/>
                          <a:latin typeface="Arial" panose="020B0604020202020204" pitchFamily="34" charset="0"/>
                          <a:ea typeface="Arial" panose="020B0604020202020204" pitchFamily="34" charset="0"/>
                        </a:rPr>
                        <a:t>4.     Knowledge management.</a:t>
                      </a:r>
                      <a:endParaRPr lang="en-US" sz="1100" b="1" i="1"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2333395725"/>
                  </a:ext>
                </a:extLst>
              </a:tr>
              <a:tr h="358140">
                <a:tc>
                  <a:txBody>
                    <a:bodyPr/>
                    <a:lstStyle/>
                    <a:p>
                      <a:pPr algn="just" fontAlgn="ctr"/>
                      <a:r>
                        <a:rPr lang="en-US" sz="1100" b="1" i="1" u="none" strike="noStrike" dirty="0">
                          <a:solidFill>
                            <a:srgbClr val="000000"/>
                          </a:solidFill>
                          <a:effectLst/>
                          <a:latin typeface="Arial" panose="020B0604020202020204" pitchFamily="34" charset="0"/>
                          <a:ea typeface="Arial" panose="020B0604020202020204" pitchFamily="34" charset="0"/>
                        </a:rPr>
                        <a:t>5.     Business intelligence and reporting.</a:t>
                      </a:r>
                      <a:endParaRPr lang="en-US" sz="1100" b="1" i="1"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3102393333"/>
                  </a:ext>
                </a:extLst>
              </a:tr>
            </a:tbl>
          </a:graphicData>
        </a:graphic>
      </p:graphicFrame>
      <p:sp>
        <p:nvSpPr>
          <p:cNvPr id="15" name="CuadroTexto 14"/>
          <p:cNvSpPr txBox="1"/>
          <p:nvPr/>
        </p:nvSpPr>
        <p:spPr>
          <a:xfrm rot="16200000">
            <a:off x="-309959" y="2289656"/>
            <a:ext cx="1556836" cy="646331"/>
          </a:xfrm>
          <a:prstGeom prst="rect">
            <a:avLst/>
          </a:prstGeom>
          <a:noFill/>
        </p:spPr>
        <p:txBody>
          <a:bodyPr wrap="none" rtlCol="0">
            <a:spAutoFit/>
          </a:bodyPr>
          <a:lstStyle/>
          <a:p>
            <a:r>
              <a:rPr lang="en-US" dirty="0" smtClean="0"/>
              <a:t>Audit Process </a:t>
            </a:r>
          </a:p>
          <a:p>
            <a:pPr algn="ctr"/>
            <a:r>
              <a:rPr lang="en-US" dirty="0" smtClean="0"/>
              <a:t>Functionalities</a:t>
            </a:r>
            <a:endParaRPr lang="en-US" dirty="0"/>
          </a:p>
        </p:txBody>
      </p:sp>
      <p:sp>
        <p:nvSpPr>
          <p:cNvPr id="16" name="CuadroTexto 15"/>
          <p:cNvSpPr txBox="1"/>
          <p:nvPr/>
        </p:nvSpPr>
        <p:spPr>
          <a:xfrm rot="16200000">
            <a:off x="-309959" y="4429742"/>
            <a:ext cx="1556836" cy="646331"/>
          </a:xfrm>
          <a:prstGeom prst="rect">
            <a:avLst/>
          </a:prstGeom>
          <a:noFill/>
        </p:spPr>
        <p:txBody>
          <a:bodyPr wrap="none" rtlCol="0">
            <a:spAutoFit/>
          </a:bodyPr>
          <a:lstStyle/>
          <a:p>
            <a:pPr algn="ctr"/>
            <a:r>
              <a:rPr lang="en-US" dirty="0" smtClean="0"/>
              <a:t>General</a:t>
            </a:r>
          </a:p>
          <a:p>
            <a:r>
              <a:rPr lang="en-US" dirty="0" smtClean="0"/>
              <a:t>Functionalities</a:t>
            </a:r>
            <a:endParaRPr lang="en-US" dirty="0"/>
          </a:p>
        </p:txBody>
      </p:sp>
      <p:sp>
        <p:nvSpPr>
          <p:cNvPr id="17" name="CuadroTexto 16"/>
          <p:cNvSpPr txBox="1"/>
          <p:nvPr/>
        </p:nvSpPr>
        <p:spPr>
          <a:xfrm>
            <a:off x="10885252" y="1152928"/>
            <a:ext cx="899798" cy="369332"/>
          </a:xfrm>
          <a:prstGeom prst="rect">
            <a:avLst/>
          </a:prstGeom>
          <a:noFill/>
        </p:spPr>
        <p:txBody>
          <a:bodyPr wrap="none" rtlCol="0">
            <a:spAutoFit/>
          </a:bodyPr>
          <a:lstStyle/>
          <a:p>
            <a:r>
              <a:rPr lang="en-US" dirty="0" smtClean="0"/>
              <a:t>Desired</a:t>
            </a:r>
            <a:endParaRPr lang="en-US" dirty="0"/>
          </a:p>
        </p:txBody>
      </p:sp>
      <p:sp>
        <p:nvSpPr>
          <p:cNvPr id="18" name="CuadroTexto 17"/>
          <p:cNvSpPr txBox="1"/>
          <p:nvPr/>
        </p:nvSpPr>
        <p:spPr>
          <a:xfrm>
            <a:off x="915352" y="1152928"/>
            <a:ext cx="1226618" cy="369332"/>
          </a:xfrm>
          <a:prstGeom prst="rect">
            <a:avLst/>
          </a:prstGeom>
          <a:noFill/>
        </p:spPr>
        <p:txBody>
          <a:bodyPr wrap="none" rtlCol="0">
            <a:spAutoFit/>
          </a:bodyPr>
          <a:lstStyle/>
          <a:p>
            <a:r>
              <a:rPr lang="en-US" dirty="0" smtClean="0"/>
              <a:t>Mandatory</a:t>
            </a:r>
            <a:endParaRPr lang="en-US" dirty="0"/>
          </a:p>
        </p:txBody>
      </p:sp>
      <p:sp>
        <p:nvSpPr>
          <p:cNvPr id="19" name="CuadroTexto 18"/>
          <p:cNvSpPr txBox="1"/>
          <p:nvPr/>
        </p:nvSpPr>
        <p:spPr>
          <a:xfrm>
            <a:off x="5903871" y="1152809"/>
            <a:ext cx="1032014" cy="369332"/>
          </a:xfrm>
          <a:prstGeom prst="rect">
            <a:avLst/>
          </a:prstGeom>
          <a:noFill/>
        </p:spPr>
        <p:txBody>
          <a:bodyPr wrap="none" rtlCol="0">
            <a:spAutoFit/>
          </a:bodyPr>
          <a:lstStyle/>
          <a:p>
            <a:r>
              <a:rPr lang="en-US" dirty="0" smtClean="0"/>
              <a:t>Required</a:t>
            </a:r>
            <a:endParaRPr lang="en-US" dirty="0"/>
          </a:p>
        </p:txBody>
      </p:sp>
      <p:cxnSp>
        <p:nvCxnSpPr>
          <p:cNvPr id="21" name="Conector recto de flecha 20"/>
          <p:cNvCxnSpPr/>
          <p:nvPr/>
        </p:nvCxnSpPr>
        <p:spPr>
          <a:xfrm>
            <a:off x="957194" y="1522141"/>
            <a:ext cx="10827856"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4858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CA2179-99B3-478C-B3C7-BA1D5800B7E8}"/>
              </a:ext>
            </a:extLst>
          </p:cNvPr>
          <p:cNvSpPr>
            <a:spLocks noGrp="1"/>
          </p:cNvSpPr>
          <p:nvPr>
            <p:ph type="title"/>
          </p:nvPr>
        </p:nvSpPr>
        <p:spPr>
          <a:xfrm>
            <a:off x="142361" y="337748"/>
            <a:ext cx="12232153" cy="1325563"/>
          </a:xfrm>
        </p:spPr>
        <p:txBody>
          <a:bodyPr>
            <a:noAutofit/>
          </a:bodyPr>
          <a:lstStyle/>
          <a:p>
            <a:r>
              <a:rPr lang="en-US" sz="3200" dirty="0"/>
              <a:t>Following activities</a:t>
            </a:r>
          </a:p>
        </p:txBody>
      </p:sp>
      <p:sp>
        <p:nvSpPr>
          <p:cNvPr id="3" name="Marcador de contenido 2">
            <a:extLst>
              <a:ext uri="{FF2B5EF4-FFF2-40B4-BE49-F238E27FC236}">
                <a16:creationId xmlns:a16="http://schemas.microsoft.com/office/drawing/2014/main" id="{63B3ECA8-FA87-4837-B512-933D4BE23F7C}"/>
              </a:ext>
            </a:extLst>
          </p:cNvPr>
          <p:cNvSpPr>
            <a:spLocks noGrp="1"/>
          </p:cNvSpPr>
          <p:nvPr>
            <p:ph idx="1"/>
          </p:nvPr>
        </p:nvSpPr>
        <p:spPr/>
        <p:txBody>
          <a:bodyPr>
            <a:normAutofit/>
          </a:bodyPr>
          <a:lstStyle/>
          <a:p>
            <a:pPr marL="285750" indent="-285750"/>
            <a:r>
              <a:rPr lang="en-US" dirty="0"/>
              <a:t>Obtain responses of the survey of All SAIs </a:t>
            </a:r>
          </a:p>
          <a:p>
            <a:pPr marL="285750" indent="-285750"/>
            <a:r>
              <a:rPr lang="en-US" dirty="0"/>
              <a:t>Consolidate responses</a:t>
            </a:r>
          </a:p>
          <a:p>
            <a:pPr marL="285750" indent="-285750"/>
            <a:r>
              <a:rPr lang="en-US" dirty="0"/>
              <a:t>Develop a feasibility study</a:t>
            </a:r>
          </a:p>
          <a:p>
            <a:pPr marL="285750" indent="-285750"/>
            <a:r>
              <a:rPr lang="en-US" dirty="0"/>
              <a:t>Develop business case and project plan</a:t>
            </a:r>
          </a:p>
          <a:p>
            <a:pPr marL="0" indent="0">
              <a:buNone/>
            </a:pPr>
            <a:endParaRPr lang="en-US" dirty="0"/>
          </a:p>
        </p:txBody>
      </p:sp>
    </p:spTree>
    <p:extLst>
      <p:ext uri="{BB962C8B-B14F-4D97-AF65-F5344CB8AC3E}">
        <p14:creationId xmlns:p14="http://schemas.microsoft.com/office/powerpoint/2010/main" val="9994216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pPr marL="0" indent="0" algn="ctr">
              <a:buNone/>
            </a:pPr>
            <a:endParaRPr lang="en-IN" sz="6000" dirty="0"/>
          </a:p>
          <a:p>
            <a:pPr marL="0" indent="0" algn="ctr">
              <a:buNone/>
            </a:pPr>
            <a:r>
              <a:rPr lang="en-IN" sz="6000" dirty="0"/>
              <a:t>Thank You</a:t>
            </a:r>
          </a:p>
        </p:txBody>
      </p:sp>
    </p:spTree>
    <p:extLst>
      <p:ext uri="{BB962C8B-B14F-4D97-AF65-F5344CB8AC3E}">
        <p14:creationId xmlns:p14="http://schemas.microsoft.com/office/powerpoint/2010/main" val="3300916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AGENDA</a:t>
            </a:r>
          </a:p>
        </p:txBody>
      </p:sp>
      <p:sp>
        <p:nvSpPr>
          <p:cNvPr id="3" name="Content Placeholder 2"/>
          <p:cNvSpPr>
            <a:spLocks noGrp="1"/>
          </p:cNvSpPr>
          <p:nvPr>
            <p:ph idx="1"/>
          </p:nvPr>
        </p:nvSpPr>
        <p:spPr/>
        <p:txBody>
          <a:bodyPr>
            <a:normAutofit fontScale="92500" lnSpcReduction="10000"/>
          </a:bodyPr>
          <a:lstStyle/>
          <a:p>
            <a:pPr marL="514350" lvl="0" indent="-514350">
              <a:buFont typeface="+mj-lt"/>
              <a:buAutoNum type="arabicPeriod"/>
            </a:pPr>
            <a:r>
              <a:rPr lang="en-US" dirty="0"/>
              <a:t>Project Synopsis (Project 5)</a:t>
            </a:r>
          </a:p>
          <a:p>
            <a:pPr marL="514350" lvl="0" indent="-514350">
              <a:buFont typeface="+mj-lt"/>
              <a:buAutoNum type="arabicPeriod"/>
            </a:pPr>
            <a:r>
              <a:rPr lang="en-US" dirty="0"/>
              <a:t>Project Plan 1 (Documentation Requirements of an IT Audit)</a:t>
            </a:r>
          </a:p>
          <a:p>
            <a:pPr lvl="1"/>
            <a:r>
              <a:rPr lang="en-US" dirty="0"/>
              <a:t>Updated Project plan</a:t>
            </a:r>
          </a:p>
          <a:p>
            <a:pPr lvl="1"/>
            <a:r>
              <a:rPr lang="en-US" dirty="0"/>
              <a:t>Deliverables</a:t>
            </a:r>
          </a:p>
          <a:p>
            <a:pPr lvl="1"/>
            <a:r>
              <a:rPr lang="en-US" dirty="0"/>
              <a:t>Results</a:t>
            </a:r>
          </a:p>
          <a:p>
            <a:pPr marL="457200" lvl="1" indent="0">
              <a:buNone/>
            </a:pPr>
            <a:endParaRPr lang="en-US" dirty="0"/>
          </a:p>
          <a:p>
            <a:pPr marL="457200" lvl="1" indent="0">
              <a:buNone/>
            </a:pPr>
            <a:endParaRPr lang="en-US" dirty="0"/>
          </a:p>
          <a:p>
            <a:pPr marL="514350" lvl="0" indent="-514350">
              <a:buFont typeface="+mj-lt"/>
              <a:buAutoNum type="arabicPeriod"/>
            </a:pPr>
            <a:r>
              <a:rPr lang="en-US" dirty="0"/>
              <a:t>Project Plan 2 (Audit Management System)</a:t>
            </a:r>
          </a:p>
          <a:p>
            <a:pPr lvl="1"/>
            <a:r>
              <a:rPr lang="en-US" dirty="0"/>
              <a:t>Deliverables</a:t>
            </a:r>
          </a:p>
          <a:p>
            <a:pPr lvl="1"/>
            <a:r>
              <a:rPr lang="en-US" dirty="0"/>
              <a:t>Updated Project </a:t>
            </a:r>
            <a:r>
              <a:rPr lang="en-US" dirty="0" smtClean="0"/>
              <a:t>plan</a:t>
            </a:r>
          </a:p>
          <a:p>
            <a:pPr lvl="1"/>
            <a:r>
              <a:rPr lang="en-US" dirty="0" smtClean="0"/>
              <a:t>Preliminary survey results</a:t>
            </a:r>
            <a:endParaRPr lang="en-US" dirty="0"/>
          </a:p>
          <a:p>
            <a:pPr lvl="1"/>
            <a:r>
              <a:rPr lang="en-US" dirty="0"/>
              <a:t>Following activities</a:t>
            </a:r>
          </a:p>
          <a:p>
            <a:endParaRPr lang="es-MX" dirty="0"/>
          </a:p>
        </p:txBody>
      </p:sp>
    </p:spTree>
    <p:extLst>
      <p:ext uri="{BB962C8B-B14F-4D97-AF65-F5344CB8AC3E}">
        <p14:creationId xmlns:p14="http://schemas.microsoft.com/office/powerpoint/2010/main" val="1109850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1. Project Synopsis</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Documentation Requirements of an IT Audit including Audit Management System (Area: Audit Process)</a:t>
            </a:r>
            <a:endParaRPr lang="es-MX" dirty="0"/>
          </a:p>
          <a:p>
            <a:pPr marL="0" indent="0">
              <a:buNone/>
            </a:pPr>
            <a:r>
              <a:rPr lang="en-US" dirty="0"/>
              <a:t> </a:t>
            </a:r>
            <a:endParaRPr lang="es-MX" dirty="0"/>
          </a:p>
          <a:p>
            <a:r>
              <a:rPr lang="en-US" b="1" dirty="0"/>
              <a:t>Introduction</a:t>
            </a:r>
            <a:endParaRPr lang="es-MX" dirty="0"/>
          </a:p>
          <a:p>
            <a:pPr marL="0" indent="0">
              <a:buNone/>
            </a:pPr>
            <a:r>
              <a:rPr lang="en-US" dirty="0"/>
              <a:t> </a:t>
            </a:r>
            <a:endParaRPr lang="es-MX" dirty="0"/>
          </a:p>
          <a:p>
            <a:pPr algn="just"/>
            <a:r>
              <a:rPr lang="en-US" dirty="0"/>
              <a:t>At 24thWGITA meeting, it was discussed that WGITA in collaboration with IDI may consider developing AMS and it was decided to conduct a survey during 2015, 16 of 23 respondents were in </a:t>
            </a:r>
            <a:r>
              <a:rPr lang="en-US" dirty="0" err="1"/>
              <a:t>favour</a:t>
            </a:r>
            <a:r>
              <a:rPr lang="en-US" dirty="0"/>
              <a:t> of inclusion of AMS as a project, however, as many members have also shown interest for the project on: “Documentation Requirement for an IT audit”, Audit Management System may be included as part of this project 5, to achieve the resulted scope, </a:t>
            </a:r>
            <a:r>
              <a:rPr lang="en-US" b="1" dirty="0"/>
              <a:t>two</a:t>
            </a:r>
            <a:r>
              <a:rPr lang="en-US" dirty="0"/>
              <a:t> subprojects were defined:</a:t>
            </a:r>
            <a:endParaRPr lang="es-MX" dirty="0"/>
          </a:p>
          <a:p>
            <a:pPr marL="0" indent="0">
              <a:buNone/>
            </a:pPr>
            <a:endParaRPr lang="en-IN" dirty="0"/>
          </a:p>
        </p:txBody>
      </p:sp>
    </p:spTree>
    <p:extLst>
      <p:ext uri="{BB962C8B-B14F-4D97-AF65-F5344CB8AC3E}">
        <p14:creationId xmlns:p14="http://schemas.microsoft.com/office/powerpoint/2010/main" val="4238296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Project Synopsis</a:t>
            </a:r>
          </a:p>
        </p:txBody>
      </p:sp>
      <p:sp>
        <p:nvSpPr>
          <p:cNvPr id="8" name="Rectangle 2"/>
          <p:cNvSpPr>
            <a:spLocks noChangeArrowheads="1"/>
          </p:cNvSpPr>
          <p:nvPr/>
        </p:nvSpPr>
        <p:spPr bwMode="auto">
          <a:xfrm>
            <a:off x="542332" y="1512616"/>
            <a:ext cx="10882648"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Subproject 1, Documentation requirements of an IT Audit</a:t>
            </a:r>
            <a:r>
              <a:rPr kumimoji="0" lang="en-US" altLang="zh-CN"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s-MX" altLang="zh-CN"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Taking in consideration the overall documentation requirements in an IT Audit would essentially flow from Level 3 ISSAIs viz~ ISSAIs 100, 200, 300 and 400, the approach of this subproject is to conduct a survey to identify specific adjustment to the documentation process in an IT Audit.</a:t>
            </a:r>
            <a:endParaRPr kumimoji="0" lang="es-MX" altLang="zh-CN" b="0" i="0" u="none" strike="noStrike" cap="none" normalizeH="0" baseline="0" dirty="0">
              <a:ln>
                <a:noFill/>
              </a:ln>
              <a:solidFill>
                <a:schemeClr val="tx1"/>
              </a:solidFill>
              <a:effectLst/>
            </a:endParaRPr>
          </a:p>
        </p:txBody>
      </p:sp>
      <p:sp>
        <p:nvSpPr>
          <p:cNvPr id="6" name="Rectangle 1">
            <a:extLst>
              <a:ext uri="{FF2B5EF4-FFF2-40B4-BE49-F238E27FC236}">
                <a16:creationId xmlns:a16="http://schemas.microsoft.com/office/drawing/2014/main" id="{8577FAF7-9205-4FE8-89CA-64A49F335D7D}"/>
              </a:ext>
            </a:extLst>
          </p:cNvPr>
          <p:cNvSpPr>
            <a:spLocks noChangeArrowheads="1"/>
          </p:cNvSpPr>
          <p:nvPr/>
        </p:nvSpPr>
        <p:spPr bwMode="auto">
          <a:xfrm>
            <a:off x="393460" y="3102632"/>
            <a:ext cx="10718209"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s-MX" b="1"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Subproject 2 </a:t>
            </a:r>
            <a:r>
              <a:rPr kumimoji="0" lang="en-US" altLang="zh-CN" b="1"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Audit Management System (AMS)</a:t>
            </a:r>
            <a:endParaRPr kumimoji="0" lang="es-MX" altLang="zh-CN"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For the development of a useful AMS for the different SAIS, it was proposed to initiate the project with the identification of a Generic Audit Process or part of the process that is common and produce value to the majority of SAIs, define this process in tree steps:</a:t>
            </a:r>
            <a:endParaRPr kumimoji="0" lang="es-MX" altLang="zh-CN" b="0" i="0" u="none" strike="noStrike" cap="none" normalizeH="0" baseline="0" dirty="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zh-CN"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The first approach of a Generic Audit Process with functional requirements will be developed by members of project 5.</a:t>
            </a:r>
            <a:endParaRPr kumimoji="0" lang="es-MX" altLang="zh-CN" b="0" i="0" u="none" strike="noStrike" cap="none" normalizeH="0" baseline="0" dirty="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zh-CN"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The Generic Audit Process will be enhanced with the feedback of members of the WGITA.</a:t>
            </a:r>
            <a:endParaRPr kumimoji="0" lang="es-MX" altLang="zh-CN" b="0" i="0" u="none" strike="noStrike" cap="none" normalizeH="0" baseline="0" dirty="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zh-CN"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With the enhanced version, a survey will be conducted with all SAIs </a:t>
            </a:r>
            <a:endParaRPr kumimoji="0" lang="es-MX" altLang="zh-CN" b="0" i="0" u="none" strike="noStrike" cap="none" normalizeH="0" baseline="0" dirty="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zh-CN"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With the result of the survey, a feasibility analysis for the AMS will be done, and if the AMS is feasible, a business case will be developed.</a:t>
            </a:r>
            <a:endParaRPr kumimoji="0" lang="es-MX" altLang="zh-CN"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4147398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Project Initiation Document</a:t>
            </a:r>
            <a:endParaRPr lang="en-IN" dirty="0"/>
          </a:p>
        </p:txBody>
      </p:sp>
      <p:sp>
        <p:nvSpPr>
          <p:cNvPr id="6" name="Marcador de contenido 5"/>
          <p:cNvSpPr>
            <a:spLocks noGrp="1"/>
          </p:cNvSpPr>
          <p:nvPr>
            <p:ph idx="1"/>
          </p:nvPr>
        </p:nvSpPr>
        <p:spPr>
          <a:xfrm>
            <a:off x="340216" y="1448398"/>
            <a:ext cx="5755784" cy="4351338"/>
          </a:xfrm>
        </p:spPr>
        <p:txBody>
          <a:bodyPr>
            <a:noAutofit/>
          </a:bodyPr>
          <a:lstStyle/>
          <a:p>
            <a:pPr marL="0" indent="0">
              <a:buNone/>
            </a:pPr>
            <a:r>
              <a:rPr lang="en-US" sz="2400" b="1" dirty="0"/>
              <a:t>1. Documentation requirements of an IT Audit</a:t>
            </a:r>
            <a:endParaRPr lang="es-MX" sz="2400" dirty="0"/>
          </a:p>
          <a:p>
            <a:pPr marL="0" indent="0">
              <a:buNone/>
            </a:pPr>
            <a:r>
              <a:rPr lang="en-US" sz="1800" b="1" dirty="0"/>
              <a:t>Issues to be covered/Scope of the project</a:t>
            </a:r>
          </a:p>
          <a:p>
            <a:pPr marL="0" indent="0" algn="just">
              <a:buNone/>
            </a:pPr>
            <a:r>
              <a:rPr lang="en-US" sz="1800" dirty="0"/>
              <a:t>The survey will identify specific adjustments to the documentation process of an IT Audit in each of the following phases:</a:t>
            </a:r>
            <a:endParaRPr lang="es-MX" sz="1800" dirty="0"/>
          </a:p>
          <a:p>
            <a:pPr algn="just"/>
            <a:r>
              <a:rPr lang="en-US" sz="1800" dirty="0"/>
              <a:t>Planning</a:t>
            </a:r>
            <a:endParaRPr lang="es-MX" sz="1800" dirty="0"/>
          </a:p>
          <a:p>
            <a:pPr algn="just"/>
            <a:r>
              <a:rPr lang="en-US" sz="1800" dirty="0"/>
              <a:t>Execution</a:t>
            </a:r>
            <a:endParaRPr lang="es-MX" sz="1800" dirty="0"/>
          </a:p>
          <a:p>
            <a:pPr algn="just"/>
            <a:r>
              <a:rPr lang="en-US" sz="1800" dirty="0"/>
              <a:t>Reporting and Follow up</a:t>
            </a:r>
            <a:endParaRPr lang="es-MX" sz="1800" dirty="0"/>
          </a:p>
          <a:p>
            <a:pPr algn="just"/>
            <a:r>
              <a:rPr lang="en-US" sz="1800" dirty="0"/>
              <a:t>Termination </a:t>
            </a:r>
            <a:endParaRPr lang="es-MX" sz="1800" dirty="0"/>
          </a:p>
          <a:p>
            <a:pPr algn="just"/>
            <a:r>
              <a:rPr lang="en-US" sz="1800" dirty="0"/>
              <a:t>Archiving and disposal</a:t>
            </a:r>
            <a:endParaRPr lang="es-MX" sz="1800" dirty="0"/>
          </a:p>
          <a:p>
            <a:pPr marL="0" indent="0" algn="just">
              <a:buNone/>
            </a:pPr>
            <a:r>
              <a:rPr lang="en-US" sz="1800" dirty="0"/>
              <a:t> The level of standardization of the documentation in terms of checklists, specimen letters, organization of working papers, and the retention and protection requirements of the documentation.</a:t>
            </a:r>
            <a:endParaRPr lang="es-MX" sz="1800" dirty="0"/>
          </a:p>
        </p:txBody>
      </p:sp>
      <p:sp>
        <p:nvSpPr>
          <p:cNvPr id="9" name="Rectángulo 8"/>
          <p:cNvSpPr/>
          <p:nvPr/>
        </p:nvSpPr>
        <p:spPr>
          <a:xfrm>
            <a:off x="6272013" y="2226374"/>
            <a:ext cx="5589430" cy="3336298"/>
          </a:xfrm>
          <a:prstGeom prst="rect">
            <a:avLst/>
          </a:prstGeom>
        </p:spPr>
        <p:txBody>
          <a:bodyPr wrap="square">
            <a:spAutoFit/>
          </a:bodyPr>
          <a:lstStyle/>
          <a:p>
            <a:pPr>
              <a:lnSpc>
                <a:spcPct val="90000"/>
              </a:lnSpc>
              <a:spcBef>
                <a:spcPts val="1000"/>
              </a:spcBef>
              <a:spcAft>
                <a:spcPts val="300"/>
              </a:spcAft>
            </a:pPr>
            <a:r>
              <a:rPr lang="en-US" b="1" dirty="0"/>
              <a:t>Deliverables</a:t>
            </a:r>
          </a:p>
          <a:p>
            <a:pPr>
              <a:lnSpc>
                <a:spcPct val="90000"/>
              </a:lnSpc>
              <a:spcBef>
                <a:spcPts val="1000"/>
              </a:spcBef>
              <a:spcAft>
                <a:spcPts val="300"/>
              </a:spcAft>
            </a:pPr>
            <a:r>
              <a:rPr lang="en-US" b="1" dirty="0"/>
              <a:t>Guideline</a:t>
            </a:r>
            <a:r>
              <a:rPr lang="en-US" dirty="0"/>
              <a:t> with the description of the specific adjustments in the documentation process of an IT audit in each of the following phases:</a:t>
            </a:r>
            <a:endParaRPr lang="es-MX" dirty="0"/>
          </a:p>
          <a:p>
            <a:pPr marL="685800" lvl="1" indent="-228600">
              <a:lnSpc>
                <a:spcPct val="90000"/>
              </a:lnSpc>
              <a:spcBef>
                <a:spcPts val="1000"/>
              </a:spcBef>
              <a:spcAft>
                <a:spcPts val="300"/>
              </a:spcAft>
              <a:buFont typeface="Arial" panose="020B0604020202020204" pitchFamily="34" charset="0"/>
              <a:buChar char="•"/>
            </a:pPr>
            <a:r>
              <a:rPr lang="en-US" dirty="0"/>
              <a:t>Planning</a:t>
            </a:r>
            <a:endParaRPr lang="es-MX" dirty="0"/>
          </a:p>
          <a:p>
            <a:pPr marL="685800" lvl="1" indent="-228600">
              <a:lnSpc>
                <a:spcPct val="90000"/>
              </a:lnSpc>
              <a:spcBef>
                <a:spcPts val="1000"/>
              </a:spcBef>
              <a:spcAft>
                <a:spcPts val="300"/>
              </a:spcAft>
              <a:buFont typeface="Arial" panose="020B0604020202020204" pitchFamily="34" charset="0"/>
              <a:buChar char="•"/>
            </a:pPr>
            <a:r>
              <a:rPr lang="en-US" dirty="0"/>
              <a:t>Execution</a:t>
            </a:r>
            <a:endParaRPr lang="es-MX" dirty="0"/>
          </a:p>
          <a:p>
            <a:pPr marL="685800" lvl="1" indent="-228600">
              <a:lnSpc>
                <a:spcPct val="90000"/>
              </a:lnSpc>
              <a:spcBef>
                <a:spcPts val="1000"/>
              </a:spcBef>
              <a:spcAft>
                <a:spcPts val="300"/>
              </a:spcAft>
              <a:buFont typeface="Arial" panose="020B0604020202020204" pitchFamily="34" charset="0"/>
              <a:buChar char="•"/>
            </a:pPr>
            <a:r>
              <a:rPr lang="en-US" dirty="0"/>
              <a:t>Reporting and Follow up</a:t>
            </a:r>
            <a:endParaRPr lang="es-MX" dirty="0"/>
          </a:p>
          <a:p>
            <a:pPr marL="685800" lvl="1" indent="-228600">
              <a:lnSpc>
                <a:spcPct val="90000"/>
              </a:lnSpc>
              <a:spcBef>
                <a:spcPts val="1000"/>
              </a:spcBef>
              <a:spcAft>
                <a:spcPts val="300"/>
              </a:spcAft>
              <a:buFont typeface="Arial" panose="020B0604020202020204" pitchFamily="34" charset="0"/>
              <a:buChar char="•"/>
            </a:pPr>
            <a:r>
              <a:rPr lang="en-US" dirty="0"/>
              <a:t>Termination  </a:t>
            </a:r>
            <a:endParaRPr lang="es-MX" dirty="0"/>
          </a:p>
          <a:p>
            <a:pPr marL="685800" lvl="1" indent="-228600">
              <a:lnSpc>
                <a:spcPct val="90000"/>
              </a:lnSpc>
              <a:spcBef>
                <a:spcPts val="1000"/>
              </a:spcBef>
              <a:spcAft>
                <a:spcPts val="300"/>
              </a:spcAft>
              <a:buFont typeface="Arial" panose="020B0604020202020204" pitchFamily="34" charset="0"/>
              <a:buChar char="•"/>
            </a:pPr>
            <a:r>
              <a:rPr lang="en-US" dirty="0"/>
              <a:t>Archiving and disposal</a:t>
            </a:r>
            <a:r>
              <a:rPr lang="es-MX" dirty="0"/>
              <a:t> </a:t>
            </a:r>
          </a:p>
        </p:txBody>
      </p:sp>
    </p:spTree>
    <p:extLst>
      <p:ext uri="{BB962C8B-B14F-4D97-AF65-F5344CB8AC3E}">
        <p14:creationId xmlns:p14="http://schemas.microsoft.com/office/powerpoint/2010/main" val="277846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3902"/>
            <a:ext cx="12544023" cy="948520"/>
          </a:xfrm>
        </p:spPr>
        <p:txBody>
          <a:bodyPr>
            <a:noAutofit/>
          </a:bodyPr>
          <a:lstStyle/>
          <a:p>
            <a:r>
              <a:rPr lang="en-IN" sz="3200" dirty="0"/>
              <a:t>Updated Project Plan 1 </a:t>
            </a:r>
            <a:r>
              <a:rPr lang="en-US" sz="3200" dirty="0"/>
              <a:t>Documentation requirements of an IT Audit</a:t>
            </a:r>
            <a:r>
              <a:rPr lang="es-MX" sz="3200" dirty="0"/>
              <a:t/>
            </a:r>
            <a:br>
              <a:rPr lang="es-MX" sz="3200" dirty="0"/>
            </a:br>
            <a:endParaRPr lang="en-IN" sz="3200" dirty="0"/>
          </a:p>
        </p:txBody>
      </p:sp>
      <p:sp>
        <p:nvSpPr>
          <p:cNvPr id="3" name="Content Placeholder 2"/>
          <p:cNvSpPr>
            <a:spLocks noGrp="1"/>
          </p:cNvSpPr>
          <p:nvPr>
            <p:ph idx="1"/>
          </p:nvPr>
        </p:nvSpPr>
        <p:spPr/>
        <p:txBody>
          <a:bodyPr/>
          <a:lstStyle/>
          <a:p>
            <a:pPr marL="0" indent="0">
              <a:buNone/>
            </a:pPr>
            <a:endParaRPr lang="en-IN" dirty="0"/>
          </a:p>
          <a:p>
            <a:endParaRPr lang="en-IN" dirty="0"/>
          </a:p>
        </p:txBody>
      </p:sp>
      <p:pic>
        <p:nvPicPr>
          <p:cNvPr id="6" name="Imagen 5">
            <a:extLst>
              <a:ext uri="{FF2B5EF4-FFF2-40B4-BE49-F238E27FC236}">
                <a16:creationId xmlns:a16="http://schemas.microsoft.com/office/drawing/2014/main" id="{36D3876F-6A6D-40D6-84AC-5AF519ED8A3D}"/>
              </a:ext>
            </a:extLst>
          </p:cNvPr>
          <p:cNvPicPr>
            <a:picLocks noChangeAspect="1"/>
          </p:cNvPicPr>
          <p:nvPr/>
        </p:nvPicPr>
        <p:blipFill>
          <a:blip r:embed="rId3"/>
          <a:stretch>
            <a:fillRect/>
          </a:stretch>
        </p:blipFill>
        <p:spPr>
          <a:xfrm>
            <a:off x="153312" y="966025"/>
            <a:ext cx="11980283" cy="4837951"/>
          </a:xfrm>
          <a:prstGeom prst="rect">
            <a:avLst/>
          </a:prstGeom>
        </p:spPr>
      </p:pic>
      <p:pic>
        <p:nvPicPr>
          <p:cNvPr id="7" name="Imagen 6">
            <a:extLst>
              <a:ext uri="{FF2B5EF4-FFF2-40B4-BE49-F238E27FC236}">
                <a16:creationId xmlns:a16="http://schemas.microsoft.com/office/drawing/2014/main" id="{C8EBFFC7-1CC5-4A78-AFFC-5E7E14758DA1}"/>
              </a:ext>
            </a:extLst>
          </p:cNvPr>
          <p:cNvPicPr>
            <a:picLocks noChangeAspect="1"/>
          </p:cNvPicPr>
          <p:nvPr/>
        </p:nvPicPr>
        <p:blipFill>
          <a:blip r:embed="rId4"/>
          <a:stretch>
            <a:fillRect/>
          </a:stretch>
        </p:blipFill>
        <p:spPr>
          <a:xfrm>
            <a:off x="742492" y="6170020"/>
            <a:ext cx="4946843" cy="396079"/>
          </a:xfrm>
          <a:prstGeom prst="rect">
            <a:avLst/>
          </a:prstGeom>
        </p:spPr>
      </p:pic>
    </p:spTree>
    <p:extLst>
      <p:ext uri="{BB962C8B-B14F-4D97-AF65-F5344CB8AC3E}">
        <p14:creationId xmlns:p14="http://schemas.microsoft.com/office/powerpoint/2010/main" val="2057208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CA2179-99B3-478C-B3C7-BA1D5800B7E8}"/>
              </a:ext>
            </a:extLst>
          </p:cNvPr>
          <p:cNvSpPr>
            <a:spLocks noGrp="1"/>
          </p:cNvSpPr>
          <p:nvPr>
            <p:ph type="title"/>
          </p:nvPr>
        </p:nvSpPr>
        <p:spPr>
          <a:xfrm>
            <a:off x="142361" y="337748"/>
            <a:ext cx="12232153" cy="1325563"/>
          </a:xfrm>
        </p:spPr>
        <p:txBody>
          <a:bodyPr>
            <a:noAutofit/>
          </a:bodyPr>
          <a:lstStyle/>
          <a:p>
            <a:r>
              <a:rPr lang="en-US" sz="3200" dirty="0"/>
              <a:t>Documentation requirements of an IT Audit  </a:t>
            </a:r>
            <a:br>
              <a:rPr lang="en-US" sz="3200" dirty="0"/>
            </a:br>
            <a:r>
              <a:rPr lang="en-US" sz="3200" dirty="0"/>
              <a:t>			Deliverables</a:t>
            </a:r>
            <a:r>
              <a:rPr lang="es-MX" sz="3200" dirty="0"/>
              <a:t/>
            </a:r>
            <a:br>
              <a:rPr lang="es-MX" sz="3200" dirty="0"/>
            </a:br>
            <a:endParaRPr lang="es-MX" sz="3200" dirty="0"/>
          </a:p>
        </p:txBody>
      </p:sp>
      <p:sp>
        <p:nvSpPr>
          <p:cNvPr id="3" name="Marcador de contenido 2">
            <a:extLst>
              <a:ext uri="{FF2B5EF4-FFF2-40B4-BE49-F238E27FC236}">
                <a16:creationId xmlns:a16="http://schemas.microsoft.com/office/drawing/2014/main" id="{63B3ECA8-FA87-4837-B512-933D4BE23F7C}"/>
              </a:ext>
            </a:extLst>
          </p:cNvPr>
          <p:cNvSpPr>
            <a:spLocks noGrp="1"/>
          </p:cNvSpPr>
          <p:nvPr>
            <p:ph idx="1"/>
          </p:nvPr>
        </p:nvSpPr>
        <p:spPr/>
        <p:txBody>
          <a:bodyPr>
            <a:normAutofit lnSpcReduction="10000"/>
          </a:bodyPr>
          <a:lstStyle/>
          <a:p>
            <a:r>
              <a:rPr lang="en-US" dirty="0"/>
              <a:t>Survey applied to Project 5 members</a:t>
            </a:r>
          </a:p>
          <a:p>
            <a:r>
              <a:rPr lang="en-US" dirty="0">
                <a:hlinkClick r:id="rId3" action="ppaction://hlinkfile"/>
              </a:rPr>
              <a:t>Example of Mexican SAI survey</a:t>
            </a:r>
            <a:endParaRPr lang="en-US" dirty="0"/>
          </a:p>
          <a:p>
            <a:endParaRPr lang="en-US" dirty="0"/>
          </a:p>
          <a:p>
            <a:r>
              <a:rPr lang="en-US" dirty="0"/>
              <a:t>Survey adjustment (feedbacks from Project 5 members)</a:t>
            </a:r>
          </a:p>
          <a:p>
            <a:endParaRPr lang="en-US" dirty="0"/>
          </a:p>
          <a:p>
            <a:r>
              <a:rPr lang="en-US" dirty="0"/>
              <a:t>Results of the survey</a:t>
            </a:r>
          </a:p>
          <a:p>
            <a:pPr lvl="1"/>
            <a:r>
              <a:rPr lang="en-US" dirty="0">
                <a:solidFill>
                  <a:srgbClr val="FF0000"/>
                </a:solidFill>
              </a:rPr>
              <a:t>It was identified that there is no specific documentation requirements for an IT audit, to develop a guideline</a:t>
            </a:r>
          </a:p>
          <a:p>
            <a:pPr lvl="1"/>
            <a:r>
              <a:rPr lang="en-US" dirty="0">
                <a:solidFill>
                  <a:srgbClr val="FF0000"/>
                </a:solidFill>
              </a:rPr>
              <a:t>It was not required to conduct a survey to al SAIs</a:t>
            </a:r>
          </a:p>
          <a:p>
            <a:pPr lvl="1"/>
            <a:r>
              <a:rPr lang="en-US" dirty="0">
                <a:solidFill>
                  <a:srgbClr val="FF0000"/>
                </a:solidFill>
              </a:rPr>
              <a:t>It is recommended to finish the project</a:t>
            </a:r>
          </a:p>
        </p:txBody>
      </p:sp>
    </p:spTree>
    <p:extLst>
      <p:ext uri="{BB962C8B-B14F-4D97-AF65-F5344CB8AC3E}">
        <p14:creationId xmlns:p14="http://schemas.microsoft.com/office/powerpoint/2010/main" val="589717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Project Initiation Document</a:t>
            </a:r>
            <a:endParaRPr lang="en-IN" dirty="0"/>
          </a:p>
        </p:txBody>
      </p:sp>
      <p:sp>
        <p:nvSpPr>
          <p:cNvPr id="6" name="Marcador de contenido 5"/>
          <p:cNvSpPr>
            <a:spLocks noGrp="1"/>
          </p:cNvSpPr>
          <p:nvPr>
            <p:ph idx="1"/>
          </p:nvPr>
        </p:nvSpPr>
        <p:spPr>
          <a:xfrm>
            <a:off x="464712" y="1349107"/>
            <a:ext cx="6956739" cy="4351338"/>
          </a:xfrm>
        </p:spPr>
        <p:txBody>
          <a:bodyPr>
            <a:noAutofit/>
          </a:bodyPr>
          <a:lstStyle/>
          <a:p>
            <a:pPr marL="0" indent="0">
              <a:buNone/>
            </a:pPr>
            <a:r>
              <a:rPr lang="en-US" sz="2400" b="1" dirty="0"/>
              <a:t>Audit Management System (AMS)</a:t>
            </a:r>
            <a:endParaRPr lang="es-MX" sz="2400" dirty="0"/>
          </a:p>
          <a:p>
            <a:pPr marL="0" indent="0">
              <a:buNone/>
            </a:pPr>
            <a:r>
              <a:rPr lang="en-US" sz="2400" b="1" dirty="0"/>
              <a:t>Issues to be covered/Scope of the project</a:t>
            </a:r>
          </a:p>
          <a:p>
            <a:r>
              <a:rPr lang="en-US" sz="1600" dirty="0"/>
              <a:t>In order to  identify if there is a Generic Audit Process or part of the process that is common and produce value to the majority of SAIs:</a:t>
            </a:r>
            <a:endParaRPr lang="es-MX" sz="1600" dirty="0"/>
          </a:p>
          <a:p>
            <a:pPr lvl="0"/>
            <a:r>
              <a:rPr lang="en-US" sz="1600" dirty="0"/>
              <a:t>A first approach of a Generic Audit Process with functional requirements will be developed by members of this project.</a:t>
            </a:r>
            <a:endParaRPr lang="es-MX" sz="1600" dirty="0"/>
          </a:p>
          <a:p>
            <a:pPr lvl="0"/>
            <a:r>
              <a:rPr lang="en-US" sz="1600" dirty="0"/>
              <a:t>An enhanced version of the Generic Audit Process with functional requirements will be developed with the feedback of the members of the WGITA.</a:t>
            </a:r>
            <a:endParaRPr lang="es-MX" sz="1600" dirty="0"/>
          </a:p>
          <a:p>
            <a:pPr lvl="0"/>
            <a:r>
              <a:rPr lang="en-US" sz="1600" dirty="0"/>
              <a:t>A survey will be conducted with all SAIs to identify if the result is Generic Audit Process or part of the process is common to the majority of SAIs and the level value that the functional requirements produce to each SAI. </a:t>
            </a:r>
            <a:endParaRPr lang="es-MX" sz="1600" dirty="0"/>
          </a:p>
          <a:p>
            <a:r>
              <a:rPr lang="en-US" sz="1600" dirty="0"/>
              <a:t>With the result of the survey, a feasibility analysis for the AMS will be done with the process or part of the process that produce more value to the majority of SAIs.</a:t>
            </a:r>
            <a:endParaRPr lang="es-MX" sz="1600" dirty="0"/>
          </a:p>
          <a:p>
            <a:r>
              <a:rPr lang="en-US" sz="1600" dirty="0"/>
              <a:t>It the AMS is feasible, a business case will be developed describing: objective, scope costs, resources, sponsors, schedules, risks, tasks and benefits, and also a project plan with development phases, resources allocation, INTOSAI and external participation, milestones, project leader.</a:t>
            </a:r>
            <a:endParaRPr lang="es-MX" sz="1600" dirty="0"/>
          </a:p>
          <a:p>
            <a:pPr marL="0" indent="0">
              <a:buNone/>
            </a:pPr>
            <a:endParaRPr lang="en-US" sz="1600" dirty="0"/>
          </a:p>
        </p:txBody>
      </p:sp>
      <p:sp>
        <p:nvSpPr>
          <p:cNvPr id="4" name="Rectángulo 3"/>
          <p:cNvSpPr/>
          <p:nvPr/>
        </p:nvSpPr>
        <p:spPr>
          <a:xfrm>
            <a:off x="7524482" y="1799677"/>
            <a:ext cx="3829318" cy="2446824"/>
          </a:xfrm>
          <a:prstGeom prst="rect">
            <a:avLst/>
          </a:prstGeom>
        </p:spPr>
        <p:txBody>
          <a:bodyPr wrap="square">
            <a:spAutoFit/>
          </a:bodyPr>
          <a:lstStyle/>
          <a:p>
            <a:pPr lvl="0">
              <a:lnSpc>
                <a:spcPct val="90000"/>
              </a:lnSpc>
              <a:spcBef>
                <a:spcPts val="1000"/>
              </a:spcBef>
              <a:spcAft>
                <a:spcPts val="1200"/>
              </a:spcAft>
            </a:pPr>
            <a:r>
              <a:rPr lang="en-US" sz="2000" b="1" dirty="0"/>
              <a:t>Deliverables</a:t>
            </a:r>
          </a:p>
          <a:p>
            <a:pPr marL="342900" lvl="0" indent="-342900">
              <a:spcBef>
                <a:spcPts val="1200"/>
              </a:spcBef>
              <a:spcAft>
                <a:spcPts val="1200"/>
              </a:spcAft>
              <a:buFont typeface="Symbol" panose="05050102010706020507" pitchFamily="18" charset="2"/>
              <a:buChar char=""/>
            </a:pPr>
            <a:r>
              <a:rPr lang="en-US" sz="1600" dirty="0">
                <a:solidFill>
                  <a:srgbClr val="000000"/>
                </a:solidFill>
                <a:latin typeface="Arial" panose="020B0604020202020204" pitchFamily="34" charset="0"/>
                <a:ea typeface="Times New Roman" panose="02020603050405020304" pitchFamily="18" charset="0"/>
              </a:rPr>
              <a:t>Generic Audit Management Process</a:t>
            </a:r>
            <a:endParaRPr lang="es-MX" dirty="0">
              <a:solidFill>
                <a:srgbClr val="000000"/>
              </a:solidFill>
              <a:latin typeface="Times New Roman" panose="02020603050405020304" pitchFamily="18" charset="0"/>
              <a:ea typeface="Times New Roman" panose="02020603050405020304" pitchFamily="18" charset="0"/>
            </a:endParaRPr>
          </a:p>
          <a:p>
            <a:pPr marL="342900" lvl="0" indent="-342900">
              <a:spcBef>
                <a:spcPts val="1200"/>
              </a:spcBef>
              <a:spcAft>
                <a:spcPts val="1200"/>
              </a:spcAft>
              <a:buFont typeface="Symbol" panose="05050102010706020507" pitchFamily="18" charset="2"/>
              <a:buChar char=""/>
            </a:pPr>
            <a:r>
              <a:rPr lang="en-US" sz="1600" dirty="0">
                <a:solidFill>
                  <a:srgbClr val="000000"/>
                </a:solidFill>
                <a:latin typeface="Arial" panose="020B0604020202020204" pitchFamily="34" charset="0"/>
                <a:ea typeface="Times New Roman" panose="02020603050405020304" pitchFamily="18" charset="0"/>
              </a:rPr>
              <a:t>Feasibility analysis</a:t>
            </a:r>
            <a:endParaRPr lang="es-MX" dirty="0">
              <a:solidFill>
                <a:srgbClr val="000000"/>
              </a:solidFill>
              <a:latin typeface="Times New Roman" panose="02020603050405020304" pitchFamily="18" charset="0"/>
              <a:ea typeface="Times New Roman" panose="02020603050405020304" pitchFamily="18" charset="0"/>
            </a:endParaRPr>
          </a:p>
          <a:p>
            <a:pPr marL="342900" lvl="0" indent="-342900">
              <a:spcAft>
                <a:spcPts val="600"/>
              </a:spcAft>
              <a:buFont typeface="Symbol" panose="05050102010706020507" pitchFamily="18" charset="2"/>
              <a:buChar char=""/>
            </a:pPr>
            <a:r>
              <a:rPr lang="en-US" sz="1600" dirty="0">
                <a:solidFill>
                  <a:srgbClr val="000000"/>
                </a:solidFill>
                <a:latin typeface="Arial" panose="020B0604020202020204" pitchFamily="34" charset="0"/>
                <a:ea typeface="Times New Roman" panose="02020603050405020304" pitchFamily="18" charset="0"/>
              </a:rPr>
              <a:t>Business Cases (if it  is feasible)</a:t>
            </a:r>
            <a:endParaRPr lang="es-MX" dirty="0">
              <a:solidFill>
                <a:srgbClr val="000000"/>
              </a:solidFill>
              <a:latin typeface="Times New Roman" panose="02020603050405020304" pitchFamily="18" charset="0"/>
              <a:ea typeface="Times New Roman" panose="02020603050405020304" pitchFamily="18" charset="0"/>
            </a:endParaRPr>
          </a:p>
          <a:p>
            <a:pPr marL="342900" lvl="0" indent="-342900">
              <a:spcAft>
                <a:spcPts val="600"/>
              </a:spcAft>
              <a:buFont typeface="Symbol" panose="05050102010706020507" pitchFamily="18" charset="2"/>
              <a:buChar char=""/>
            </a:pPr>
            <a:r>
              <a:rPr lang="en-US" sz="1600" dirty="0">
                <a:solidFill>
                  <a:srgbClr val="000000"/>
                </a:solidFill>
                <a:latin typeface="Arial" panose="020B0604020202020204" pitchFamily="34" charset="0"/>
                <a:ea typeface="Times New Roman" panose="02020603050405020304" pitchFamily="18" charset="0"/>
              </a:rPr>
              <a:t>Project plan (if the business case is approved)</a:t>
            </a:r>
            <a:endParaRPr lang="es-MX"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64612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974"/>
            <a:ext cx="12544023" cy="948520"/>
          </a:xfrm>
        </p:spPr>
        <p:txBody>
          <a:bodyPr>
            <a:noAutofit/>
          </a:bodyPr>
          <a:lstStyle/>
          <a:p>
            <a:r>
              <a:rPr lang="en-IN" sz="3600" dirty="0"/>
              <a:t>Updated Project Plan 2 </a:t>
            </a:r>
            <a:r>
              <a:rPr lang="en-US" sz="3600" dirty="0"/>
              <a:t>Audit Management System</a:t>
            </a:r>
            <a:r>
              <a:rPr lang="es-MX" sz="3600" dirty="0"/>
              <a:t/>
            </a:r>
            <a:br>
              <a:rPr lang="es-MX" sz="3600" dirty="0"/>
            </a:br>
            <a:endParaRPr lang="en-IN" sz="3600" dirty="0"/>
          </a:p>
        </p:txBody>
      </p:sp>
      <p:graphicFrame>
        <p:nvGraphicFramePr>
          <p:cNvPr id="8" name="Objeto 7">
            <a:extLst>
              <a:ext uri="{FF2B5EF4-FFF2-40B4-BE49-F238E27FC236}">
                <a16:creationId xmlns:a16="http://schemas.microsoft.com/office/drawing/2014/main" id="{DCB815E9-CEB7-4892-9022-F02B0B9BE468}"/>
              </a:ext>
            </a:extLst>
          </p:cNvPr>
          <p:cNvGraphicFramePr>
            <a:graphicFrameLocks noChangeAspect="1"/>
          </p:cNvGraphicFramePr>
          <p:nvPr>
            <p:extLst>
              <p:ext uri="{D42A27DB-BD31-4B8C-83A1-F6EECF244321}">
                <p14:modId xmlns:p14="http://schemas.microsoft.com/office/powerpoint/2010/main" val="2857840577"/>
              </p:ext>
            </p:extLst>
          </p:nvPr>
        </p:nvGraphicFramePr>
        <p:xfrm>
          <a:off x="677662" y="6143282"/>
          <a:ext cx="6418519" cy="510816"/>
        </p:xfrm>
        <a:graphic>
          <a:graphicData uri="http://schemas.openxmlformats.org/presentationml/2006/ole">
            <mc:AlternateContent xmlns:mc="http://schemas.openxmlformats.org/markup-compatibility/2006">
              <mc:Choice xmlns:v="urn:schemas-microsoft-com:vml" Requires="v">
                <p:oleObj spid="_x0000_s7192" name="Worksheet" r:id="rId4" imgW="6881950" imgH="547821" progId="Excel.Sheet.12">
                  <p:embed/>
                </p:oleObj>
              </mc:Choice>
              <mc:Fallback>
                <p:oleObj name="Worksheet" r:id="rId4" imgW="6881950" imgH="547821" progId="Excel.Sheet.12">
                  <p:embed/>
                  <p:pic>
                    <p:nvPicPr>
                      <p:cNvPr id="10" name="Objeto 9">
                        <a:extLst>
                          <a:ext uri="{FF2B5EF4-FFF2-40B4-BE49-F238E27FC236}">
                            <a16:creationId xmlns:a16="http://schemas.microsoft.com/office/drawing/2014/main" id="{AB8362C0-36FF-4F4E-8451-656A6BFC420F}"/>
                          </a:ext>
                        </a:extLst>
                      </p:cNvPr>
                      <p:cNvPicPr/>
                      <p:nvPr/>
                    </p:nvPicPr>
                    <p:blipFill>
                      <a:blip r:embed="rId5"/>
                      <a:stretch>
                        <a:fillRect/>
                      </a:stretch>
                    </p:blipFill>
                    <p:spPr>
                      <a:xfrm>
                        <a:off x="677662" y="6143282"/>
                        <a:ext cx="6418519" cy="510816"/>
                      </a:xfrm>
                      <a:prstGeom prst="rect">
                        <a:avLst/>
                      </a:prstGeom>
                    </p:spPr>
                  </p:pic>
                </p:oleObj>
              </mc:Fallback>
            </mc:AlternateContent>
          </a:graphicData>
        </a:graphic>
      </p:graphicFrame>
      <p:pic>
        <p:nvPicPr>
          <p:cNvPr id="5" name="Imagen 4">
            <a:extLst>
              <a:ext uri="{FF2B5EF4-FFF2-40B4-BE49-F238E27FC236}">
                <a16:creationId xmlns:a16="http://schemas.microsoft.com/office/drawing/2014/main" id="{C8B601BE-F73E-490B-A769-53995A2F67CA}"/>
              </a:ext>
            </a:extLst>
          </p:cNvPr>
          <p:cNvPicPr>
            <a:picLocks noChangeAspect="1"/>
          </p:cNvPicPr>
          <p:nvPr/>
        </p:nvPicPr>
        <p:blipFill>
          <a:blip r:embed="rId6"/>
          <a:stretch>
            <a:fillRect/>
          </a:stretch>
        </p:blipFill>
        <p:spPr>
          <a:xfrm>
            <a:off x="459758" y="1147294"/>
            <a:ext cx="11732242" cy="4524844"/>
          </a:xfrm>
          <a:prstGeom prst="rect">
            <a:avLst/>
          </a:prstGeom>
        </p:spPr>
      </p:pic>
    </p:spTree>
    <p:extLst>
      <p:ext uri="{BB962C8B-B14F-4D97-AF65-F5344CB8AC3E}">
        <p14:creationId xmlns:p14="http://schemas.microsoft.com/office/powerpoint/2010/main" val="4278014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968</TotalTime>
  <Words>1728</Words>
  <Application>Microsoft Office PowerPoint</Application>
  <PresentationFormat>Panorámica</PresentationFormat>
  <Paragraphs>216</Paragraphs>
  <Slides>15</Slides>
  <Notes>12</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2</vt:i4>
      </vt:variant>
      <vt:variant>
        <vt:lpstr>Títulos de diapositiva</vt:lpstr>
      </vt:variant>
      <vt:variant>
        <vt:i4>15</vt:i4>
      </vt:variant>
    </vt:vector>
  </HeadingPairs>
  <TitlesOfParts>
    <vt:vector size="24" baseType="lpstr">
      <vt:lpstr>SimSun</vt:lpstr>
      <vt:lpstr>Arial</vt:lpstr>
      <vt:lpstr>Calibri</vt:lpstr>
      <vt:lpstr>Calibri Light</vt:lpstr>
      <vt:lpstr>Symbol</vt:lpstr>
      <vt:lpstr>Times New Roman</vt:lpstr>
      <vt:lpstr>Office Theme</vt:lpstr>
      <vt:lpstr>Worksheet</vt:lpstr>
      <vt:lpstr>Hoja de cálculo de Microsoft Excel</vt:lpstr>
      <vt:lpstr>Documentation Requirements of an IT Audit including Audit Management System (Area: Audit Process)</vt:lpstr>
      <vt:lpstr>AGENDA</vt:lpstr>
      <vt:lpstr>1. Project Synopsis</vt:lpstr>
      <vt:lpstr>Project Synopsis</vt:lpstr>
      <vt:lpstr>2. Project Initiation Document</vt:lpstr>
      <vt:lpstr>Updated Project Plan 1 Documentation requirements of an IT Audit </vt:lpstr>
      <vt:lpstr>Documentation requirements of an IT Audit      Deliverables </vt:lpstr>
      <vt:lpstr>3. Project Initiation Document</vt:lpstr>
      <vt:lpstr>Updated Project Plan 2 Audit Management System </vt:lpstr>
      <vt:lpstr>Audit Management System Deliverables </vt:lpstr>
      <vt:lpstr>Preliminary  Survey Results</vt:lpstr>
      <vt:lpstr>Preliminary  Survey Results</vt:lpstr>
      <vt:lpstr>Preliminary  Survey Results</vt:lpstr>
      <vt:lpstr>Following activities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 Management System</dc:title>
  <dc:creator>Indu</dc:creator>
  <cp:lastModifiedBy>Roberto Hernandez Rojas Valderrama</cp:lastModifiedBy>
  <cp:revision>56</cp:revision>
  <cp:lastPrinted>2015-06-25T11:53:56Z</cp:lastPrinted>
  <dcterms:created xsi:type="dcterms:W3CDTF">2015-05-23T07:21:34Z</dcterms:created>
  <dcterms:modified xsi:type="dcterms:W3CDTF">2019-03-26T02:51:45Z</dcterms:modified>
</cp:coreProperties>
</file>